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7" r:id="rId1"/>
  </p:sldMasterIdLst>
  <p:notesMasterIdLst>
    <p:notesMasterId r:id="rId22"/>
  </p:notesMasterIdLst>
  <p:sldIdLst>
    <p:sldId id="275" r:id="rId2"/>
    <p:sldId id="276" r:id="rId3"/>
    <p:sldId id="2076137381" r:id="rId4"/>
    <p:sldId id="2076136429" r:id="rId5"/>
    <p:sldId id="2076136430" r:id="rId6"/>
    <p:sldId id="2076136431" r:id="rId7"/>
    <p:sldId id="2076136432" r:id="rId8"/>
    <p:sldId id="2076136433" r:id="rId9"/>
    <p:sldId id="2076136434" r:id="rId10"/>
    <p:sldId id="1886" r:id="rId11"/>
    <p:sldId id="2076136438" r:id="rId12"/>
    <p:sldId id="2076137741" r:id="rId13"/>
    <p:sldId id="2076137748" r:id="rId14"/>
    <p:sldId id="2076137750" r:id="rId15"/>
    <p:sldId id="2076137751" r:id="rId16"/>
    <p:sldId id="282" r:id="rId17"/>
    <p:sldId id="2076137744" r:id="rId18"/>
    <p:sldId id="2076137745" r:id="rId19"/>
    <p:sldId id="281" r:id="rId20"/>
    <p:sldId id="259"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ami Mounla" initials="RM" lastIdx="3" clrIdx="0">
    <p:extLst>
      <p:ext uri="{19B8F6BF-5375-455C-9EA6-DF929625EA0E}">
        <p15:presenceInfo xmlns:p15="http://schemas.microsoft.com/office/powerpoint/2012/main" userId="adc00b59083a0e1b"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5224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651" autoAdjust="0"/>
    <p:restoredTop sz="75099" autoAdjust="0"/>
  </p:normalViewPr>
  <p:slideViewPr>
    <p:cSldViewPr snapToGrid="0">
      <p:cViewPr varScale="1">
        <p:scale>
          <a:sx n="61" d="100"/>
          <a:sy n="61" d="100"/>
        </p:scale>
        <p:origin x="1675"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2E7C815-ED2C-4A30-8899-DEAAFD1DFCC4}" type="datetimeFigureOut">
              <a:rPr lang="en-AU" smtClean="0"/>
              <a:t>15/02/2020</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C9C208E-9E69-4784-A6BD-08E33C4B74B8}" type="slidenum">
              <a:rPr lang="en-AU" smtClean="0"/>
              <a:t>‹#›</a:t>
            </a:fld>
            <a:endParaRPr lang="en-AU"/>
          </a:p>
        </p:txBody>
      </p:sp>
    </p:spTree>
    <p:extLst>
      <p:ext uri="{BB962C8B-B14F-4D97-AF65-F5344CB8AC3E}">
        <p14:creationId xmlns:p14="http://schemas.microsoft.com/office/powerpoint/2010/main" val="26816577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AU"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FC9C208E-9E69-4784-A6BD-08E33C4B74B8}" type="slidenum">
              <a:rPr lang="en-AU" smtClean="0"/>
              <a:t>1</a:t>
            </a:fld>
            <a:endParaRPr lang="en-AU"/>
          </a:p>
        </p:txBody>
      </p:sp>
    </p:spTree>
    <p:extLst>
      <p:ext uri="{BB962C8B-B14F-4D97-AF65-F5344CB8AC3E}">
        <p14:creationId xmlns:p14="http://schemas.microsoft.com/office/powerpoint/2010/main" val="26054164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Slide Number Placeholder 5"/>
          <p:cNvSpPr>
            <a:spLocks noGrp="1"/>
          </p:cNvSpPr>
          <p:nvPr>
            <p:ph type="sldNum" sz="quarter" idx="12"/>
          </p:nvPr>
        </p:nvSpPr>
        <p:spPr/>
        <p:txBody>
          <a:bodyPr/>
          <a:lstStyle/>
          <a:p>
            <a:fld id="{B4008EB6-D09E-4580-8CD6-DDB14511944F}" type="slidenum">
              <a:rPr lang="en-US" smtClean="0"/>
              <a:pPr/>
              <a:t>11</a:t>
            </a:fld>
            <a:endParaRPr lang="en-US"/>
          </a:p>
        </p:txBody>
      </p:sp>
      <p:sp>
        <p:nvSpPr>
          <p:cNvPr id="10" name="Date Placeholder 9"/>
          <p:cNvSpPr>
            <a:spLocks noGrp="1"/>
          </p:cNvSpPr>
          <p:nvPr>
            <p:ph type="dt" idx="13"/>
          </p:nvPr>
        </p:nvSpPr>
        <p:spPr/>
        <p:txBody>
          <a:bodyPr/>
          <a:lstStyle/>
          <a:p>
            <a:fld id="{FD7BA0E4-0619-4600-AFAC-98DD72F6AEB0}" type="datetime8">
              <a:rPr lang="en-US" smtClean="0"/>
              <a:t>2/15/2020 9:07 AM</a:t>
            </a:fld>
            <a:endParaRPr lang="en-US"/>
          </a:p>
        </p:txBody>
      </p:sp>
      <p:sp>
        <p:nvSpPr>
          <p:cNvPr id="12" name="Header Placeholder 11"/>
          <p:cNvSpPr>
            <a:spLocks noGrp="1"/>
          </p:cNvSpPr>
          <p:nvPr>
            <p:ph type="hdr" sz="quarter" idx="15"/>
          </p:nvPr>
        </p:nvSpPr>
        <p:spPr/>
        <p:txBody>
          <a:bodyPr/>
          <a:lstStyle/>
          <a:p>
            <a:endParaRPr lang="en-US"/>
          </a:p>
        </p:txBody>
      </p:sp>
      <p:sp>
        <p:nvSpPr>
          <p:cNvPr id="5" name="Footer Placeholder 4"/>
          <p:cNvSpPr>
            <a:spLocks noGrp="1"/>
          </p:cNvSpPr>
          <p:nvPr>
            <p:ph type="ftr" sz="quarter" idx="16"/>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30800120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D5414F9-B13C-4D92-86C0-D982A52C4FA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021047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Embedding the Power BI in portal using liquid tag is quite cumbersome work, as maker has to get require data from Power BI and pass these values to appropriate parameter in liquid code.</a:t>
            </a:r>
          </a:p>
          <a:p>
            <a:r>
              <a:rPr lang="en-US" sz="1200" b="0" i="0" kern="1200" dirty="0">
                <a:solidFill>
                  <a:schemeClr val="tx1"/>
                </a:solidFill>
                <a:effectLst/>
                <a:latin typeface="+mn-lt"/>
                <a:ea typeface="+mn-ea"/>
                <a:cs typeface="+mn-cs"/>
              </a:rPr>
              <a:t>With this feature we aimed at enabling Power BI Embedded as a first-class component in portal designer experience similar to Forms and List. So, maker can add require Power BI report or dashboard in portal by using the portal designer property panel, without worrying about the liquid code.</a:t>
            </a:r>
          </a:p>
          <a:p>
            <a:endParaRPr lang="en-NZ" dirty="0"/>
          </a:p>
        </p:txBody>
      </p:sp>
      <p:sp>
        <p:nvSpPr>
          <p:cNvPr id="4" name="Slide Number Placeholder 3"/>
          <p:cNvSpPr>
            <a:spLocks noGrp="1"/>
          </p:cNvSpPr>
          <p:nvPr>
            <p:ph type="sldNum" sz="quarter" idx="5"/>
          </p:nvPr>
        </p:nvSpPr>
        <p:spPr/>
        <p:txBody>
          <a:bodyPr/>
          <a:lstStyle/>
          <a:p>
            <a:fld id="{FC9C208E-9E69-4784-A6BD-08E33C4B74B8}" type="slidenum">
              <a:rPr lang="en-AU" smtClean="0"/>
              <a:t>14</a:t>
            </a:fld>
            <a:endParaRPr lang="en-AU"/>
          </a:p>
        </p:txBody>
      </p:sp>
    </p:spTree>
    <p:extLst>
      <p:ext uri="{BB962C8B-B14F-4D97-AF65-F5344CB8AC3E}">
        <p14:creationId xmlns:p14="http://schemas.microsoft.com/office/powerpoint/2010/main" val="17678003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authentication setup experience today is complex and involves multiple steps. With the Azure Active Directory B2C as a provider, we make the experience easier with a step-by-step wizard and automate as much as possible so a user does not have to follow long documentation steps configuring all of this manually.</a:t>
            </a:r>
            <a:endParaRPr lang="en-NZ" dirty="0"/>
          </a:p>
        </p:txBody>
      </p:sp>
      <p:sp>
        <p:nvSpPr>
          <p:cNvPr id="4" name="Slide Number Placeholder 3"/>
          <p:cNvSpPr>
            <a:spLocks noGrp="1"/>
          </p:cNvSpPr>
          <p:nvPr>
            <p:ph type="sldNum" sz="quarter" idx="5"/>
          </p:nvPr>
        </p:nvSpPr>
        <p:spPr/>
        <p:txBody>
          <a:bodyPr/>
          <a:lstStyle/>
          <a:p>
            <a:fld id="{FC9C208E-9E69-4784-A6BD-08E33C4B74B8}" type="slidenum">
              <a:rPr lang="en-AU" smtClean="0"/>
              <a:t>15</a:t>
            </a:fld>
            <a:endParaRPr lang="en-AU"/>
          </a:p>
        </p:txBody>
      </p:sp>
    </p:spTree>
    <p:extLst>
      <p:ext uri="{BB962C8B-B14F-4D97-AF65-F5344CB8AC3E}">
        <p14:creationId xmlns:p14="http://schemas.microsoft.com/office/powerpoint/2010/main" val="28671085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Aft>
                <a:spcPts val="623"/>
              </a:spcAft>
            </a:pPr>
            <a:r>
              <a:rPr lang="en-US" sz="900" b="0" dirty="0">
                <a:gradFill>
                  <a:gsLst>
                    <a:gs pos="1250">
                      <a:srgbClr val="353535"/>
                    </a:gs>
                    <a:gs pos="100000">
                      <a:srgbClr val="353535"/>
                    </a:gs>
                  </a:gsLst>
                  <a:lin ang="5400000" scaled="0"/>
                </a:gradFill>
                <a:latin typeface="Segoe UI Light"/>
              </a:rPr>
              <a:t>All the new features over the last year – and the support of our great community – have helped PowerApps rapidly grow. We are over 200 billion API calls for the Common Data Service a month. We have over 2.1 PB of data in the Common Data Service. There was a 700% growth in production PowerApps, as well as a 300% growth in PowerApps Active Users. This is fueled by the 2.5 million active Power Platform developers out there. </a:t>
            </a:r>
          </a:p>
          <a:p>
            <a:pPr>
              <a:lnSpc>
                <a:spcPct val="90000"/>
              </a:lnSpc>
              <a:spcAft>
                <a:spcPts val="623"/>
              </a:spcAft>
            </a:pPr>
            <a:endParaRPr lang="en-US" sz="900" b="0" dirty="0">
              <a:gradFill>
                <a:gsLst>
                  <a:gs pos="1250">
                    <a:srgbClr val="353535"/>
                  </a:gs>
                  <a:gs pos="100000">
                    <a:srgbClr val="353535"/>
                  </a:gs>
                </a:gsLst>
                <a:lin ang="5400000" scaled="0"/>
              </a:gradFill>
              <a:latin typeface="Segoe UI Light"/>
            </a:endParaRPr>
          </a:p>
          <a:p>
            <a:pPr>
              <a:lnSpc>
                <a:spcPct val="90000"/>
              </a:lnSpc>
              <a:spcAft>
                <a:spcPts val="623"/>
              </a:spcAft>
            </a:pPr>
            <a:r>
              <a:rPr lang="en-US" sz="900" b="0" dirty="0">
                <a:gradFill>
                  <a:gsLst>
                    <a:gs pos="1250">
                      <a:srgbClr val="353535"/>
                    </a:gs>
                    <a:gs pos="100000">
                      <a:srgbClr val="353535"/>
                    </a:gs>
                  </a:gsLst>
                  <a:lin ang="5400000" scaled="0"/>
                </a:gradFill>
                <a:latin typeface="Segoe UI Light"/>
              </a:rPr>
              <a:t>Thank YOU to everyone in the room and watching for making this possible. </a:t>
            </a:r>
          </a:p>
          <a:p>
            <a:pPr>
              <a:lnSpc>
                <a:spcPct val="90000"/>
              </a:lnSpc>
              <a:spcAft>
                <a:spcPts val="623"/>
              </a:spcAft>
            </a:pPr>
            <a:endParaRPr lang="en-US" sz="900" b="0" dirty="0">
              <a:gradFill>
                <a:gsLst>
                  <a:gs pos="1250">
                    <a:srgbClr val="353535"/>
                  </a:gs>
                  <a:gs pos="100000">
                    <a:srgbClr val="353535"/>
                  </a:gs>
                </a:gsLst>
                <a:lin ang="5400000" scaled="0"/>
              </a:gradFill>
              <a:latin typeface="Segoe UI Light"/>
            </a:endParaRPr>
          </a:p>
          <a:p>
            <a:pPr>
              <a:lnSpc>
                <a:spcPct val="90000"/>
              </a:lnSpc>
              <a:spcAft>
                <a:spcPts val="623"/>
              </a:spcAft>
            </a:pPr>
            <a:endParaRPr lang="en-US" sz="900" b="0" dirty="0">
              <a:gradFill>
                <a:gsLst>
                  <a:gs pos="1250">
                    <a:srgbClr val="353535"/>
                  </a:gs>
                  <a:gs pos="100000">
                    <a:srgbClr val="353535"/>
                  </a:gs>
                </a:gsLst>
                <a:lin ang="5400000" scaled="0"/>
              </a:gradFill>
              <a:latin typeface="Segoe UI Light"/>
            </a:endParaRPr>
          </a:p>
          <a:p>
            <a:pPr>
              <a:lnSpc>
                <a:spcPct val="90000"/>
              </a:lnSpc>
              <a:spcAft>
                <a:spcPts val="623"/>
              </a:spcAft>
            </a:pPr>
            <a:r>
              <a:rPr lang="en-US" sz="900" b="0" dirty="0">
                <a:gradFill>
                  <a:gsLst>
                    <a:gs pos="1250">
                      <a:srgbClr val="353535"/>
                    </a:gs>
                    <a:gs pos="100000">
                      <a:srgbClr val="353535"/>
                    </a:gs>
                  </a:gsLst>
                  <a:lin ang="5400000" scaled="0"/>
                </a:gradFill>
                <a:latin typeface="Segoe UI Light"/>
              </a:rPr>
              <a:t>Despite all the momentum – we are not slowing down. We are innovating faster than ever. We have released over 400 new features and improvements. </a:t>
            </a:r>
          </a:p>
        </p:txBody>
      </p:sp>
      <p:sp>
        <p:nvSpPr>
          <p:cNvPr id="4" name="Header Placeholder 3"/>
          <p:cNvSpPr>
            <a:spLocks noGrp="1"/>
          </p:cNvSpPr>
          <p:nvPr>
            <p:ph type="hdr" sz="quarter" idx="10"/>
          </p:nvPr>
        </p:nvSpPr>
        <p:spPr/>
        <p:txBody>
          <a:bodyPr/>
          <a:lstStyle/>
          <a:p>
            <a:pPr marL="0" marR="0" lvl="0" indent="0" algn="l" defTabSz="978121" rtl="0" eaLnBrk="1" fontAlgn="auto" latinLnBrk="0" hangingPunct="1">
              <a:lnSpc>
                <a:spcPct val="100000"/>
              </a:lnSpc>
              <a:spcBef>
                <a:spcPts val="0"/>
              </a:spcBef>
              <a:spcAft>
                <a:spcPts val="0"/>
              </a:spcAft>
              <a:buClrTx/>
              <a:buSzTx/>
              <a:buFontTx/>
              <a:buNone/>
              <a:tabLst/>
              <a:defRPr/>
            </a:pPr>
            <a:r>
              <a:rPr kumimoji="0" lang="en-US" sz="1900" b="0" i="0" u="none" strike="noStrike" kern="0" cap="none" spc="0" normalizeH="0" baseline="0" noProof="0">
                <a:ln>
                  <a:noFill/>
                </a:ln>
                <a:solidFill>
                  <a:sysClr val="windowText" lastClr="000000"/>
                </a:solidFill>
                <a:effectLst/>
                <a:uLnTx/>
                <a:uFillTx/>
                <a:latin typeface="Segoe UI" panose="020B0502040204020203" pitchFamily="34" charset="0"/>
                <a:ea typeface="+mn-ea"/>
                <a:cs typeface="+mn-cs"/>
              </a:rPr>
              <a:t>WPC 2015</a:t>
            </a:r>
          </a:p>
          <a:p>
            <a:pPr marL="0" marR="0" lvl="0" indent="0" algn="l" defTabSz="978121" rtl="0" eaLnBrk="1" fontAlgn="auto" latinLnBrk="0" hangingPunct="1">
              <a:lnSpc>
                <a:spcPct val="100000"/>
              </a:lnSpc>
              <a:spcBef>
                <a:spcPts val="0"/>
              </a:spcBef>
              <a:spcAft>
                <a:spcPts val="0"/>
              </a:spcAft>
              <a:buClrTx/>
              <a:buSzTx/>
              <a:buFontTx/>
              <a:buNone/>
              <a:tabLst/>
              <a:defRPr/>
            </a:pPr>
            <a:endParaRPr kumimoji="0" lang="en-US" sz="1900" b="0" i="0" u="none" strike="noStrike" kern="0" cap="none" spc="0" normalizeH="0" baseline="0" noProof="0">
              <a:ln>
                <a:noFill/>
              </a:ln>
              <a:solidFill>
                <a:sysClr val="windowText" lastClr="000000"/>
              </a:solidFill>
              <a:effectLst/>
              <a:uLnTx/>
              <a:uFillTx/>
              <a:latin typeface="Segoe UI" panose="020B0502040204020203" pitchFamily="34" charset="0"/>
              <a:ea typeface="+mn-ea"/>
              <a:cs typeface="+mn-cs"/>
            </a:endParaRPr>
          </a:p>
        </p:txBody>
      </p:sp>
      <p:sp>
        <p:nvSpPr>
          <p:cNvPr id="5" name="Footer Placeholder 4"/>
          <p:cNvSpPr>
            <a:spLocks noGrp="1"/>
          </p:cNvSpPr>
          <p:nvPr>
            <p:ph type="ftr" sz="quarter" idx="11"/>
          </p:nvPr>
        </p:nvSpPr>
        <p:spPr/>
        <p:txBody>
          <a:bodyPr/>
          <a:lstStyle/>
          <a:p>
            <a:pPr marL="0" marR="0" lvl="0" indent="0" algn="l" defTabSz="9777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anose="020B0502040204020203"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78121"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900" b="0" i="0" u="none" strike="noStrike" kern="0" cap="none" spc="0" normalizeH="0" baseline="0" noProof="0">
                <a:ln>
                  <a:noFill/>
                </a:ln>
                <a:solidFill>
                  <a:sysClr val="windowText" lastClr="000000"/>
                </a:solidFill>
                <a:effectLst/>
                <a:uLnTx/>
                <a:uFillTx/>
                <a:latin typeface="Segoe UI" panose="020B0502040204020203" pitchFamily="34" charset="0"/>
                <a:ea typeface="+mn-ea"/>
                <a:cs typeface="+mn-cs"/>
              </a:rPr>
              <a:pPr marL="0" marR="0" lvl="0" indent="0" algn="r" defTabSz="978121" rtl="0" eaLnBrk="1" fontAlgn="auto" latinLnBrk="0" hangingPunct="1">
                <a:lnSpc>
                  <a:spcPct val="100000"/>
                </a:lnSpc>
                <a:spcBef>
                  <a:spcPts val="0"/>
                </a:spcBef>
                <a:spcAft>
                  <a:spcPts val="0"/>
                </a:spcAft>
                <a:buClrTx/>
                <a:buSzTx/>
                <a:buFontTx/>
                <a:buNone/>
                <a:tabLst/>
                <a:defRPr/>
              </a:pPr>
              <a:t>2/15/2020 9:07 AM</a:t>
            </a:fld>
            <a:endParaRPr kumimoji="0" lang="en-US" sz="1900" b="0" i="0" u="none" strike="noStrike" kern="0" cap="none" spc="0" normalizeH="0" baseline="0" noProof="0">
              <a:ln>
                <a:noFill/>
              </a:ln>
              <a:solidFill>
                <a:sysClr val="windowText" lastClr="000000"/>
              </a:solidFill>
              <a:effectLst/>
              <a:uLnTx/>
              <a:uFillTx/>
              <a:latin typeface="Segoe UI" panose="020B0502040204020203"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78121"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900" b="0" i="0" u="none" strike="noStrike" kern="0" cap="none" spc="0" normalizeH="0" baseline="0" noProof="0">
                <a:ln>
                  <a:noFill/>
                </a:ln>
                <a:solidFill>
                  <a:sysClr val="windowText" lastClr="000000"/>
                </a:solidFill>
                <a:effectLst/>
                <a:uLnTx/>
                <a:uFillTx/>
                <a:latin typeface="Segoe UI" panose="020B0502040204020203" pitchFamily="34" charset="0"/>
                <a:ea typeface="+mn-ea"/>
                <a:cs typeface="+mn-cs"/>
              </a:rPr>
              <a:pPr marL="0" marR="0" lvl="0" indent="0" algn="r" defTabSz="978121" rtl="0" eaLnBrk="1" fontAlgn="auto" latinLnBrk="0" hangingPunct="1">
                <a:lnSpc>
                  <a:spcPct val="100000"/>
                </a:lnSpc>
                <a:spcBef>
                  <a:spcPts val="0"/>
                </a:spcBef>
                <a:spcAft>
                  <a:spcPts val="0"/>
                </a:spcAft>
                <a:buClrTx/>
                <a:buSzTx/>
                <a:buFontTx/>
                <a:buNone/>
                <a:tabLst/>
                <a:defRPr/>
              </a:pPr>
              <a:t>3</a:t>
            </a:fld>
            <a:endParaRPr kumimoji="0" lang="en-US" sz="1900" b="0" i="0" u="none" strike="noStrike" kern="0" cap="none" spc="0" normalizeH="0" baseline="0" noProof="0">
              <a:ln>
                <a:noFill/>
              </a:ln>
              <a:solidFill>
                <a:sysClr val="windowText" lastClr="000000"/>
              </a:solidFill>
              <a:effectLst/>
              <a:uLnTx/>
              <a:uFillTx/>
              <a:latin typeface="Segoe UI" panose="020B0502040204020203" pitchFamily="34" charset="0"/>
              <a:ea typeface="+mn-ea"/>
              <a:cs typeface="+mn-cs"/>
            </a:endParaRPr>
          </a:p>
        </p:txBody>
      </p:sp>
    </p:spTree>
    <p:extLst>
      <p:ext uri="{BB962C8B-B14F-4D97-AF65-F5344CB8AC3E}">
        <p14:creationId xmlns:p14="http://schemas.microsoft.com/office/powerpoint/2010/main" val="15212550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Date Placeholder 9"/>
          <p:cNvSpPr>
            <a:spLocks noGrp="1"/>
          </p:cNvSpPr>
          <p:nvPr>
            <p:ph type="dt"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7BA0E4-0619-4600-AFAC-98DD72F6AEB0}"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2/15/2020 9:07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Header Placeholder 11"/>
          <p:cNvSpPr>
            <a:spLocks noGrp="1"/>
          </p:cNvSpPr>
          <p:nvPr>
            <p:ph type="hdr" sz="quarter" idx="1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6"/>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7011411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Date Placeholder 9"/>
          <p:cNvSpPr>
            <a:spLocks noGrp="1"/>
          </p:cNvSpPr>
          <p:nvPr>
            <p:ph type="dt"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7BA0E4-0619-4600-AFAC-98DD72F6AEB0}"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2/15/2020 9:07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Header Placeholder 11"/>
          <p:cNvSpPr>
            <a:spLocks noGrp="1"/>
          </p:cNvSpPr>
          <p:nvPr>
            <p:ph type="hdr" sz="quarter" idx="1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6"/>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18585411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Date Placeholder 9"/>
          <p:cNvSpPr>
            <a:spLocks noGrp="1"/>
          </p:cNvSpPr>
          <p:nvPr>
            <p:ph type="dt"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7BA0E4-0619-4600-AFAC-98DD72F6AEB0}"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2/15/2020 9:07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Header Placeholder 11"/>
          <p:cNvSpPr>
            <a:spLocks noGrp="1"/>
          </p:cNvSpPr>
          <p:nvPr>
            <p:ph type="hdr" sz="quarter" idx="1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6"/>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1911276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Date Placeholder 9"/>
          <p:cNvSpPr>
            <a:spLocks noGrp="1"/>
          </p:cNvSpPr>
          <p:nvPr>
            <p:ph type="dt"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7BA0E4-0619-4600-AFAC-98DD72F6AEB0}"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2/15/2020 9:07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Header Placeholder 11"/>
          <p:cNvSpPr>
            <a:spLocks noGrp="1"/>
          </p:cNvSpPr>
          <p:nvPr>
            <p:ph type="hdr" sz="quarter" idx="1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6"/>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38157126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Date Placeholder 9"/>
          <p:cNvSpPr>
            <a:spLocks noGrp="1"/>
          </p:cNvSpPr>
          <p:nvPr>
            <p:ph type="dt"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7BA0E4-0619-4600-AFAC-98DD72F6AEB0}"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2/15/2020 9:07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Header Placeholder 11"/>
          <p:cNvSpPr>
            <a:spLocks noGrp="1"/>
          </p:cNvSpPr>
          <p:nvPr>
            <p:ph type="hdr" sz="quarter" idx="1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6"/>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12497515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Date Placeholder 9"/>
          <p:cNvSpPr>
            <a:spLocks noGrp="1"/>
          </p:cNvSpPr>
          <p:nvPr>
            <p:ph type="dt"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7BA0E4-0619-4600-AFAC-98DD72F6AEB0}"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2/15/2020 9:07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Header Placeholder 11"/>
          <p:cNvSpPr>
            <a:spLocks noGrp="1"/>
          </p:cNvSpPr>
          <p:nvPr>
            <p:ph type="hdr" sz="quarter" idx="1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6"/>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0602967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Slide Number Placeholder 5"/>
          <p:cNvSpPr>
            <a:spLocks noGrp="1"/>
          </p:cNvSpPr>
          <p:nvPr>
            <p:ph type="sldNum" sz="quarter" idx="12"/>
          </p:nvPr>
        </p:nvSpPr>
        <p:spPr/>
        <p:txBody>
          <a:bodyPr/>
          <a:lstStyle/>
          <a:p>
            <a:fld id="{B4008EB6-D09E-4580-8CD6-DDB14511944F}" type="slidenum">
              <a:rPr lang="en-US" smtClean="0"/>
              <a:pPr/>
              <a:t>10</a:t>
            </a:fld>
            <a:endParaRPr lang="en-US"/>
          </a:p>
        </p:txBody>
      </p:sp>
      <p:sp>
        <p:nvSpPr>
          <p:cNvPr id="10" name="Date Placeholder 9"/>
          <p:cNvSpPr>
            <a:spLocks noGrp="1"/>
          </p:cNvSpPr>
          <p:nvPr>
            <p:ph type="dt" idx="13"/>
          </p:nvPr>
        </p:nvSpPr>
        <p:spPr/>
        <p:txBody>
          <a:bodyPr/>
          <a:lstStyle/>
          <a:p>
            <a:fld id="{FD7BA0E4-0619-4600-AFAC-98DD72F6AEB0}" type="datetime8">
              <a:rPr lang="en-US" smtClean="0"/>
              <a:t>2/15/2020 9:07 AM</a:t>
            </a:fld>
            <a:endParaRPr lang="en-US"/>
          </a:p>
        </p:txBody>
      </p:sp>
      <p:sp>
        <p:nvSpPr>
          <p:cNvPr id="12" name="Header Placeholder 11"/>
          <p:cNvSpPr>
            <a:spLocks noGrp="1"/>
          </p:cNvSpPr>
          <p:nvPr>
            <p:ph type="hdr" sz="quarter" idx="15"/>
          </p:nvPr>
        </p:nvSpPr>
        <p:spPr/>
        <p:txBody>
          <a:bodyPr/>
          <a:lstStyle/>
          <a:p>
            <a:endParaRPr lang="en-US"/>
          </a:p>
        </p:txBody>
      </p:sp>
      <p:sp>
        <p:nvSpPr>
          <p:cNvPr id="5" name="Footer Placeholder 4"/>
          <p:cNvSpPr>
            <a:spLocks noGrp="1"/>
          </p:cNvSpPr>
          <p:nvPr>
            <p:ph type="ftr" sz="quarter" idx="16"/>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6078396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5F35E56-A3D2-45D8-BB04-21DD29FB9D02}" type="datetimeFigureOut">
              <a:rPr lang="en-AU" smtClean="0"/>
              <a:t>15/02/2020</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0BDBE033-C0D0-44C6-91B0-98AE33E32DA4}" type="slidenum">
              <a:rPr lang="en-AU" smtClean="0"/>
              <a:t>‹#›</a:t>
            </a:fld>
            <a:endParaRPr lang="en-AU"/>
          </a:p>
        </p:txBody>
      </p:sp>
    </p:spTree>
    <p:extLst>
      <p:ext uri="{BB962C8B-B14F-4D97-AF65-F5344CB8AC3E}">
        <p14:creationId xmlns:p14="http://schemas.microsoft.com/office/powerpoint/2010/main" val="32310411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5F35E56-A3D2-45D8-BB04-21DD29FB9D02}" type="datetimeFigureOut">
              <a:rPr lang="en-AU" smtClean="0"/>
              <a:t>15/02/2020</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0BDBE033-C0D0-44C6-91B0-98AE33E32DA4}" type="slidenum">
              <a:rPr lang="en-AU" smtClean="0"/>
              <a:t>‹#›</a:t>
            </a:fld>
            <a:endParaRPr lang="en-AU"/>
          </a:p>
        </p:txBody>
      </p:sp>
    </p:spTree>
    <p:extLst>
      <p:ext uri="{BB962C8B-B14F-4D97-AF65-F5344CB8AC3E}">
        <p14:creationId xmlns:p14="http://schemas.microsoft.com/office/powerpoint/2010/main" val="28652617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2"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2"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5F35E56-A3D2-45D8-BB04-21DD29FB9D02}" type="datetimeFigureOut">
              <a:rPr lang="en-AU" smtClean="0"/>
              <a:t>15/02/2020</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0BDBE033-C0D0-44C6-91B0-98AE33E32DA4}" type="slidenum">
              <a:rPr lang="en-AU" smtClean="0"/>
              <a:t>‹#›</a:t>
            </a:fld>
            <a:endParaRPr lang="en-AU"/>
          </a:p>
        </p:txBody>
      </p:sp>
    </p:spTree>
    <p:extLst>
      <p:ext uri="{BB962C8B-B14F-4D97-AF65-F5344CB8AC3E}">
        <p14:creationId xmlns:p14="http://schemas.microsoft.com/office/powerpoint/2010/main" val="215990305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9"/>
            <a:ext cx="10515600" cy="1325563"/>
          </a:xfrm>
          <a:prstGeom prst="rect">
            <a:avLst/>
          </a:prstGeom>
        </p:spPr>
        <p:txBody>
          <a:bodyPr/>
          <a:lstStyle/>
          <a:p>
            <a:r>
              <a:rPr lang="en-US"/>
              <a:t>Click to edit Master title style</a:t>
            </a:r>
          </a:p>
        </p:txBody>
      </p:sp>
      <p:sp>
        <p:nvSpPr>
          <p:cNvPr id="6" name="Text Placeholder 5"/>
          <p:cNvSpPr>
            <a:spLocks noGrp="1"/>
          </p:cNvSpPr>
          <p:nvPr>
            <p:ph type="body" sz="quarter" idx="10"/>
          </p:nvPr>
        </p:nvSpPr>
        <p:spPr>
          <a:xfrm>
            <a:off x="269241" y="1189184"/>
            <a:ext cx="11653523" cy="2187907"/>
          </a:xfrm>
          <a:prstGeom prst="rect">
            <a:avLst/>
          </a:prstGeom>
        </p:spPr>
        <p:txBody>
          <a:bodyPr/>
          <a:lstStyle>
            <a:lvl1pPr marL="0" indent="0">
              <a:buNone/>
              <a:defRPr sz="2940">
                <a:gradFill>
                  <a:gsLst>
                    <a:gs pos="1250">
                      <a:schemeClr val="tx2"/>
                    </a:gs>
                    <a:gs pos="99000">
                      <a:schemeClr val="tx2"/>
                    </a:gs>
                  </a:gsLst>
                  <a:lin ang="5400000" scaled="0"/>
                </a:gradFill>
              </a:defRPr>
            </a:lvl1pPr>
            <a:lvl2pPr marL="0" indent="0">
              <a:buFontTx/>
              <a:buNone/>
              <a:defRPr sz="1471"/>
            </a:lvl2pPr>
            <a:lvl3pPr marL="168037" indent="0">
              <a:buNone/>
              <a:defRPr/>
            </a:lvl3pPr>
            <a:lvl4pPr marL="336072" indent="0">
              <a:buNone/>
              <a:defRPr/>
            </a:lvl4pPr>
            <a:lvl5pPr marL="50410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23707008"/>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5496327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5F35E56-A3D2-45D8-BB04-21DD29FB9D02}" type="datetimeFigureOut">
              <a:rPr lang="en-AU" smtClean="0"/>
              <a:t>15/02/2020</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0BDBE033-C0D0-44C6-91B0-98AE33E32DA4}" type="slidenum">
              <a:rPr lang="en-AU" smtClean="0"/>
              <a:t>‹#›</a:t>
            </a:fld>
            <a:endParaRPr lang="en-AU"/>
          </a:p>
        </p:txBody>
      </p:sp>
    </p:spTree>
    <p:extLst>
      <p:ext uri="{BB962C8B-B14F-4D97-AF65-F5344CB8AC3E}">
        <p14:creationId xmlns:p14="http://schemas.microsoft.com/office/powerpoint/2010/main" val="24845533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2"/>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1" y="4589467"/>
            <a:ext cx="10515600" cy="1500187"/>
          </a:xfrm>
        </p:spPr>
        <p:txBody>
          <a:bodyPr/>
          <a:lstStyle>
            <a:lvl1pPr marL="0" indent="0">
              <a:buNone/>
              <a:defRPr sz="2400">
                <a:solidFill>
                  <a:schemeClr val="tx1">
                    <a:tint val="75000"/>
                  </a:schemeClr>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5F35E56-A3D2-45D8-BB04-21DD29FB9D02}" type="datetimeFigureOut">
              <a:rPr lang="en-AU" smtClean="0"/>
              <a:t>15/02/2020</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0BDBE033-C0D0-44C6-91B0-98AE33E32DA4}" type="slidenum">
              <a:rPr lang="en-AU" smtClean="0"/>
              <a:t>‹#›</a:t>
            </a:fld>
            <a:endParaRPr lang="en-AU"/>
          </a:p>
        </p:txBody>
      </p:sp>
    </p:spTree>
    <p:extLst>
      <p:ext uri="{BB962C8B-B14F-4D97-AF65-F5344CB8AC3E}">
        <p14:creationId xmlns:p14="http://schemas.microsoft.com/office/powerpoint/2010/main" val="33922317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5F35E56-A3D2-45D8-BB04-21DD29FB9D02}" type="datetimeFigureOut">
              <a:rPr lang="en-AU" smtClean="0"/>
              <a:t>15/02/2020</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0BDBE033-C0D0-44C6-91B0-98AE33E32DA4}" type="slidenum">
              <a:rPr lang="en-AU" smtClean="0"/>
              <a:t>‹#›</a:t>
            </a:fld>
            <a:endParaRPr lang="en-AU"/>
          </a:p>
        </p:txBody>
      </p:sp>
    </p:spTree>
    <p:extLst>
      <p:ext uri="{BB962C8B-B14F-4D97-AF65-F5344CB8AC3E}">
        <p14:creationId xmlns:p14="http://schemas.microsoft.com/office/powerpoint/2010/main" val="1165757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9"/>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2" y="1681163"/>
            <a:ext cx="5183188"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Edit Master text styles</a:t>
            </a:r>
          </a:p>
        </p:txBody>
      </p:sp>
      <p:sp>
        <p:nvSpPr>
          <p:cNvPr id="6" name="Content Placeholder 5"/>
          <p:cNvSpPr>
            <a:spLocks noGrp="1"/>
          </p:cNvSpPr>
          <p:nvPr>
            <p:ph sz="quarter" idx="4"/>
          </p:nvPr>
        </p:nvSpPr>
        <p:spPr>
          <a:xfrm>
            <a:off x="6172202"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5F35E56-A3D2-45D8-BB04-21DD29FB9D02}" type="datetimeFigureOut">
              <a:rPr lang="en-AU" smtClean="0"/>
              <a:t>15/02/2020</a:t>
            </a:fld>
            <a:endParaRPr lang="en-AU"/>
          </a:p>
        </p:txBody>
      </p:sp>
      <p:sp>
        <p:nvSpPr>
          <p:cNvPr id="8" name="Footer Placeholder 7"/>
          <p:cNvSpPr>
            <a:spLocks noGrp="1"/>
          </p:cNvSpPr>
          <p:nvPr>
            <p:ph type="ftr" sz="quarter" idx="11"/>
          </p:nvPr>
        </p:nvSpPr>
        <p:spPr/>
        <p:txBody>
          <a:bodyPr/>
          <a:lstStyle/>
          <a:p>
            <a:endParaRPr lang="en-AU"/>
          </a:p>
        </p:txBody>
      </p:sp>
      <p:sp>
        <p:nvSpPr>
          <p:cNvPr id="9" name="Slide Number Placeholder 8"/>
          <p:cNvSpPr>
            <a:spLocks noGrp="1"/>
          </p:cNvSpPr>
          <p:nvPr>
            <p:ph type="sldNum" sz="quarter" idx="12"/>
          </p:nvPr>
        </p:nvSpPr>
        <p:spPr/>
        <p:txBody>
          <a:bodyPr/>
          <a:lstStyle/>
          <a:p>
            <a:fld id="{0BDBE033-C0D0-44C6-91B0-98AE33E32DA4}" type="slidenum">
              <a:rPr lang="en-AU" smtClean="0"/>
              <a:t>‹#›</a:t>
            </a:fld>
            <a:endParaRPr lang="en-AU"/>
          </a:p>
        </p:txBody>
      </p:sp>
    </p:spTree>
    <p:extLst>
      <p:ext uri="{BB962C8B-B14F-4D97-AF65-F5344CB8AC3E}">
        <p14:creationId xmlns:p14="http://schemas.microsoft.com/office/powerpoint/2010/main" val="10563407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5F35E56-A3D2-45D8-BB04-21DD29FB9D02}" type="datetimeFigureOut">
              <a:rPr lang="en-AU" smtClean="0"/>
              <a:t>15/02/2020</a:t>
            </a:fld>
            <a:endParaRPr lang="en-AU"/>
          </a:p>
        </p:txBody>
      </p:sp>
      <p:sp>
        <p:nvSpPr>
          <p:cNvPr id="4" name="Footer Placeholder 3"/>
          <p:cNvSpPr>
            <a:spLocks noGrp="1"/>
          </p:cNvSpPr>
          <p:nvPr>
            <p:ph type="ftr" sz="quarter" idx="11"/>
          </p:nvPr>
        </p:nvSpPr>
        <p:spPr/>
        <p:txBody>
          <a:bodyPr/>
          <a:lstStyle/>
          <a:p>
            <a:endParaRPr lang="en-AU"/>
          </a:p>
        </p:txBody>
      </p:sp>
      <p:sp>
        <p:nvSpPr>
          <p:cNvPr id="5" name="Slide Number Placeholder 4"/>
          <p:cNvSpPr>
            <a:spLocks noGrp="1"/>
          </p:cNvSpPr>
          <p:nvPr>
            <p:ph type="sldNum" sz="quarter" idx="12"/>
          </p:nvPr>
        </p:nvSpPr>
        <p:spPr/>
        <p:txBody>
          <a:bodyPr/>
          <a:lstStyle/>
          <a:p>
            <a:fld id="{0BDBE033-C0D0-44C6-91B0-98AE33E32DA4}" type="slidenum">
              <a:rPr lang="en-AU" smtClean="0"/>
              <a:t>‹#›</a:t>
            </a:fld>
            <a:endParaRPr lang="en-AU"/>
          </a:p>
        </p:txBody>
      </p:sp>
    </p:spTree>
    <p:extLst>
      <p:ext uri="{BB962C8B-B14F-4D97-AF65-F5344CB8AC3E}">
        <p14:creationId xmlns:p14="http://schemas.microsoft.com/office/powerpoint/2010/main" val="38065206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5F35E56-A3D2-45D8-BB04-21DD29FB9D02}" type="datetimeFigureOut">
              <a:rPr lang="en-AU" smtClean="0"/>
              <a:t>15/02/2020</a:t>
            </a:fld>
            <a:endParaRPr lang="en-AU"/>
          </a:p>
        </p:txBody>
      </p:sp>
      <p:sp>
        <p:nvSpPr>
          <p:cNvPr id="3" name="Footer Placeholder 2"/>
          <p:cNvSpPr>
            <a:spLocks noGrp="1"/>
          </p:cNvSpPr>
          <p:nvPr>
            <p:ph type="ftr" sz="quarter" idx="11"/>
          </p:nvPr>
        </p:nvSpPr>
        <p:spPr/>
        <p:txBody>
          <a:bodyPr/>
          <a:lstStyle/>
          <a:p>
            <a:endParaRPr lang="en-AU"/>
          </a:p>
        </p:txBody>
      </p:sp>
      <p:sp>
        <p:nvSpPr>
          <p:cNvPr id="4" name="Slide Number Placeholder 3"/>
          <p:cNvSpPr>
            <a:spLocks noGrp="1"/>
          </p:cNvSpPr>
          <p:nvPr>
            <p:ph type="sldNum" sz="quarter" idx="12"/>
          </p:nvPr>
        </p:nvSpPr>
        <p:spPr/>
        <p:txBody>
          <a:bodyPr/>
          <a:lstStyle/>
          <a:p>
            <a:fld id="{0BDBE033-C0D0-44C6-91B0-98AE33E32DA4}" type="slidenum">
              <a:rPr lang="en-AU" smtClean="0"/>
              <a:t>‹#›</a:t>
            </a:fld>
            <a:endParaRPr lang="en-AU"/>
          </a:p>
        </p:txBody>
      </p:sp>
    </p:spTree>
    <p:extLst>
      <p:ext uri="{BB962C8B-B14F-4D97-AF65-F5344CB8AC3E}">
        <p14:creationId xmlns:p14="http://schemas.microsoft.com/office/powerpoint/2010/main" val="20755111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9"/>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5F35E56-A3D2-45D8-BB04-21DD29FB9D02}" type="datetimeFigureOut">
              <a:rPr lang="en-AU" smtClean="0"/>
              <a:t>15/02/2020</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0BDBE033-C0D0-44C6-91B0-98AE33E32DA4}" type="slidenum">
              <a:rPr lang="en-AU" smtClean="0"/>
              <a:t>‹#›</a:t>
            </a:fld>
            <a:endParaRPr lang="en-AU"/>
          </a:p>
        </p:txBody>
      </p:sp>
    </p:spTree>
    <p:extLst>
      <p:ext uri="{BB962C8B-B14F-4D97-AF65-F5344CB8AC3E}">
        <p14:creationId xmlns:p14="http://schemas.microsoft.com/office/powerpoint/2010/main" val="6082247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9"/>
            <a:ext cx="6172200" cy="4873625"/>
          </a:xfrm>
        </p:spPr>
        <p:txBody>
          <a:bodyPr anchor="t"/>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5F35E56-A3D2-45D8-BB04-21DD29FB9D02}" type="datetimeFigureOut">
              <a:rPr lang="en-AU" smtClean="0"/>
              <a:t>15/02/2020</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0BDBE033-C0D0-44C6-91B0-98AE33E32DA4}" type="slidenum">
              <a:rPr lang="en-AU" smtClean="0"/>
              <a:t>‹#›</a:t>
            </a:fld>
            <a:endParaRPr lang="en-AU"/>
          </a:p>
        </p:txBody>
      </p:sp>
    </p:spTree>
    <p:extLst>
      <p:ext uri="{BB962C8B-B14F-4D97-AF65-F5344CB8AC3E}">
        <p14:creationId xmlns:p14="http://schemas.microsoft.com/office/powerpoint/2010/main" val="36045252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5">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9"/>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4"/>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5F35E56-A3D2-45D8-BB04-21DD29FB9D02}" type="datetimeFigureOut">
              <a:rPr lang="en-AU" smtClean="0"/>
              <a:t>15/02/2020</a:t>
            </a:fld>
            <a:endParaRPr lang="en-AU"/>
          </a:p>
        </p:txBody>
      </p:sp>
      <p:sp>
        <p:nvSpPr>
          <p:cNvPr id="5" name="Footer Placeholder 4"/>
          <p:cNvSpPr>
            <a:spLocks noGrp="1"/>
          </p:cNvSpPr>
          <p:nvPr>
            <p:ph type="ftr" sz="quarter" idx="3"/>
          </p:nvPr>
        </p:nvSpPr>
        <p:spPr>
          <a:xfrm>
            <a:off x="4038600" y="6356354"/>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p>
        </p:txBody>
      </p:sp>
      <p:sp>
        <p:nvSpPr>
          <p:cNvPr id="6" name="Slide Number Placeholder 5"/>
          <p:cNvSpPr>
            <a:spLocks noGrp="1"/>
          </p:cNvSpPr>
          <p:nvPr>
            <p:ph type="sldNum" sz="quarter" idx="4"/>
          </p:nvPr>
        </p:nvSpPr>
        <p:spPr>
          <a:xfrm>
            <a:off x="8610600" y="6356354"/>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BDBE033-C0D0-44C6-91B0-98AE33E32DA4}" type="slidenum">
              <a:rPr lang="en-AU" smtClean="0"/>
              <a:t>‹#›</a:t>
            </a:fld>
            <a:endParaRPr lang="en-AU"/>
          </a:p>
        </p:txBody>
      </p:sp>
    </p:spTree>
    <p:extLst>
      <p:ext uri="{BB962C8B-B14F-4D97-AF65-F5344CB8AC3E}">
        <p14:creationId xmlns:p14="http://schemas.microsoft.com/office/powerpoint/2010/main" val="3953488223"/>
      </p:ext>
    </p:extLst>
  </p:cSld>
  <p:clrMap bg1="lt1" tx1="dk1" bg2="lt2" tx2="dk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 id="2147483660" r:id="rId12"/>
    <p:sldLayoutId id="2147483709" r:id="rId13"/>
  </p:sldLayoutIdLst>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13.xml"/><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13.xml"/><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 Id="rId9" Type="http://schemas.openxmlformats.org/officeDocument/2006/relationships/image" Target="../media/image2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docs.microsoft.com/en-us/learn/paths/work-with-portals-in-dynamics-365/" TargetMode="External"/><Relationship Id="rId2" Type="http://schemas.openxmlformats.org/officeDocument/2006/relationships/hyperlink" Target="https://docs.microsoft.com/en-us/learn/paths/extend-dynamics-365-portals/" TargetMode="External"/><Relationship Id="rId1" Type="http://schemas.openxmlformats.org/officeDocument/2006/relationships/slideLayout" Target="../slideLayouts/slideLayout2.xml"/><Relationship Id="rId4" Type="http://schemas.openxmlformats.org/officeDocument/2006/relationships/hyperlink" Target="https://docs.microsoft.com/en-us/learn/paths/get-started-dynamics-365-portals/"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7" Type="http://schemas.openxmlformats.org/officeDocument/2006/relationships/image" Target="../media/image8.jpe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jpe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13.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13.xm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13.xml"/><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13.xml"/><Relationship Id="rId5" Type="http://schemas.openxmlformats.org/officeDocument/2006/relationships/image" Target="../media/image18.pn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13.xml"/><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6B59958-1FC7-4AE1-BF31-8ACEFAE765A4}"/>
              </a:ext>
            </a:extLst>
          </p:cNvPr>
          <p:cNvSpPr>
            <a:spLocks noGrp="1"/>
          </p:cNvSpPr>
          <p:nvPr>
            <p:ph type="title"/>
          </p:nvPr>
        </p:nvSpPr>
        <p:spPr>
          <a:xfrm>
            <a:off x="959142" y="1390522"/>
            <a:ext cx="4301972" cy="2852737"/>
          </a:xfrm>
        </p:spPr>
        <p:txBody>
          <a:bodyPr>
            <a:normAutofit/>
          </a:bodyPr>
          <a:lstStyle/>
          <a:p>
            <a:r>
              <a:rPr lang="en-US" sz="3600" dirty="0">
                <a:latin typeface="Segoe UI Light" panose="020B0502040204020203" pitchFamily="34" charset="0"/>
                <a:cs typeface="Segoe UI Light" panose="020B0502040204020203" pitchFamily="34" charset="0"/>
              </a:rPr>
              <a:t>Self Service with Power Apps Portals</a:t>
            </a:r>
            <a:endParaRPr lang="en-AU" sz="3600" dirty="0">
              <a:latin typeface="Segoe UI Light" panose="020B0502040204020203" pitchFamily="34" charset="0"/>
              <a:cs typeface="Segoe UI Light" panose="020B0502040204020203" pitchFamily="34" charset="0"/>
            </a:endParaRPr>
          </a:p>
        </p:txBody>
      </p:sp>
      <p:sp>
        <p:nvSpPr>
          <p:cNvPr id="8" name="Text Placeholder 7">
            <a:extLst>
              <a:ext uri="{FF2B5EF4-FFF2-40B4-BE49-F238E27FC236}">
                <a16:creationId xmlns:a16="http://schemas.microsoft.com/office/drawing/2014/main" id="{5545BF76-9F93-4F2C-89A9-B2EA07FE43C8}"/>
              </a:ext>
            </a:extLst>
          </p:cNvPr>
          <p:cNvSpPr>
            <a:spLocks noGrp="1"/>
          </p:cNvSpPr>
          <p:nvPr>
            <p:ph type="body" idx="1"/>
          </p:nvPr>
        </p:nvSpPr>
        <p:spPr>
          <a:xfrm>
            <a:off x="959141" y="4589466"/>
            <a:ext cx="8202547" cy="1500187"/>
          </a:xfrm>
        </p:spPr>
        <p:txBody>
          <a:bodyPr/>
          <a:lstStyle/>
          <a:p>
            <a:r>
              <a:rPr lang="en-US" dirty="0">
                <a:latin typeface="Segoe UI Light" panose="020B0502040204020203" pitchFamily="34" charset="0"/>
                <a:cs typeface="Segoe UI Light" panose="020B0502040204020203" pitchFamily="34" charset="0"/>
              </a:rPr>
              <a:t>Eugene Van </a:t>
            </a:r>
            <a:r>
              <a:rPr lang="en-US" dirty="0" err="1">
                <a:latin typeface="Segoe UI Light" panose="020B0502040204020203" pitchFamily="34" charset="0"/>
                <a:cs typeface="Segoe UI Light" panose="020B0502040204020203" pitchFamily="34" charset="0"/>
              </a:rPr>
              <a:t>Staden</a:t>
            </a:r>
            <a:endParaRPr lang="en-AU" dirty="0">
              <a:solidFill>
                <a:srgbClr val="0070C0"/>
              </a:solidFill>
              <a:latin typeface="Segoe UI" panose="020B0502040204020203" pitchFamily="34" charset="0"/>
              <a:cs typeface="Segoe UI" panose="020B0502040204020203" pitchFamily="34" charset="0"/>
            </a:endParaRPr>
          </a:p>
        </p:txBody>
      </p:sp>
      <p:sp>
        <p:nvSpPr>
          <p:cNvPr id="14" name="TextBox 13">
            <a:extLst>
              <a:ext uri="{FF2B5EF4-FFF2-40B4-BE49-F238E27FC236}">
                <a16:creationId xmlns:a16="http://schemas.microsoft.com/office/drawing/2014/main" id="{7A443FF4-C9E2-4CB6-9FB9-AE956500A250}"/>
              </a:ext>
            </a:extLst>
          </p:cNvPr>
          <p:cNvSpPr txBox="1"/>
          <p:nvPr/>
        </p:nvSpPr>
        <p:spPr>
          <a:xfrm>
            <a:off x="959139" y="5031905"/>
            <a:ext cx="4676473" cy="369332"/>
          </a:xfrm>
          <a:prstGeom prst="rect">
            <a:avLst/>
          </a:prstGeom>
          <a:noFill/>
        </p:spPr>
        <p:txBody>
          <a:bodyPr wrap="none" rtlCol="0">
            <a:spAutoFit/>
          </a:bodyPr>
          <a:lstStyle/>
          <a:p>
            <a:r>
              <a:rPr lang="en-AU" dirty="0">
                <a:solidFill>
                  <a:schemeClr val="bg2">
                    <a:lumMod val="75000"/>
                  </a:schemeClr>
                </a:solidFill>
                <a:latin typeface="Segoe UI Light" panose="020B0502040204020203" pitchFamily="34" charset="0"/>
                <a:cs typeface="Segoe UI Light" panose="020B0502040204020203" pitchFamily="34" charset="0"/>
              </a:rPr>
              <a:t>Practice Lead | Business Applications | Intergen</a:t>
            </a:r>
          </a:p>
        </p:txBody>
      </p:sp>
      <p:pic>
        <p:nvPicPr>
          <p:cNvPr id="4" name="Picture 3">
            <a:extLst>
              <a:ext uri="{FF2B5EF4-FFF2-40B4-BE49-F238E27FC236}">
                <a16:creationId xmlns:a16="http://schemas.microsoft.com/office/drawing/2014/main" id="{F15FBB93-195D-45A6-9E53-28D95E8216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91925" y="698197"/>
            <a:ext cx="3658111" cy="3810532"/>
          </a:xfrm>
          <a:prstGeom prst="rect">
            <a:avLst/>
          </a:prstGeom>
        </p:spPr>
      </p:pic>
      <p:pic>
        <p:nvPicPr>
          <p:cNvPr id="6" name="Picture 5">
            <a:extLst>
              <a:ext uri="{FF2B5EF4-FFF2-40B4-BE49-F238E27FC236}">
                <a16:creationId xmlns:a16="http://schemas.microsoft.com/office/drawing/2014/main" id="{AC0FE950-0C48-417F-AE59-458BD8518F4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63868" y="5031905"/>
            <a:ext cx="3114223" cy="1606189"/>
          </a:xfrm>
          <a:prstGeom prst="rect">
            <a:avLst/>
          </a:prstGeom>
        </p:spPr>
      </p:pic>
    </p:spTree>
    <p:extLst>
      <p:ext uri="{BB962C8B-B14F-4D97-AF65-F5344CB8AC3E}">
        <p14:creationId xmlns:p14="http://schemas.microsoft.com/office/powerpoint/2010/main" val="37113005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9144000" cy="553998"/>
          </a:xfrm>
        </p:spPr>
        <p:txBody>
          <a:bodyPr>
            <a:normAutofit fontScale="90000"/>
          </a:bodyPr>
          <a:lstStyle/>
          <a:p>
            <a:r>
              <a:rPr lang="en-US" dirty="0">
                <a:solidFill>
                  <a:schemeClr val="tx1"/>
                </a:solidFill>
              </a:rPr>
              <a:t>Integrate with other Microsoft Services</a:t>
            </a:r>
          </a:p>
        </p:txBody>
      </p:sp>
      <p:sp>
        <p:nvSpPr>
          <p:cNvPr id="9" name="Rectangle 8">
            <a:extLst>
              <a:ext uri="{FF2B5EF4-FFF2-40B4-BE49-F238E27FC236}">
                <a16:creationId xmlns:a16="http://schemas.microsoft.com/office/drawing/2014/main" id="{764DD9B0-5F36-4BDB-B5AB-20F55A2D2DEE}"/>
              </a:ext>
            </a:extLst>
          </p:cNvPr>
          <p:cNvSpPr/>
          <p:nvPr/>
        </p:nvSpPr>
        <p:spPr>
          <a:xfrm>
            <a:off x="8295118" y="1856381"/>
            <a:ext cx="3694632" cy="4524315"/>
          </a:xfrm>
          <a:prstGeom prst="rect">
            <a:avLst/>
          </a:prstGeom>
        </p:spPr>
        <p:txBody>
          <a:bodyPr wrap="square">
            <a:spAutoFit/>
          </a:bodyPr>
          <a:lstStyle/>
          <a:p>
            <a:pPr marL="285750" indent="-285750">
              <a:buFont typeface="Arial" panose="020B0604020202020204" pitchFamily="34" charset="0"/>
              <a:buChar char="•"/>
            </a:pPr>
            <a:r>
              <a:rPr lang="en-US" dirty="0"/>
              <a:t>Integrate </a:t>
            </a:r>
            <a:r>
              <a:rPr lang="en-US" dirty="0" err="1"/>
              <a:t>PowerBI</a:t>
            </a:r>
            <a:r>
              <a:rPr lang="en-US" dirty="0"/>
              <a:t> embed components like reports, dashboards and tiles.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Integrate SharePoint, Azure Blob storage as document storage.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Integrate with Azure AD B2C as Identity provider</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Integrate with Azure Application Insights for usage telemetry, Azure Application Gateway for providing additional security</a:t>
            </a:r>
          </a:p>
        </p:txBody>
      </p:sp>
      <p:pic>
        <p:nvPicPr>
          <p:cNvPr id="8" name="Picture 7">
            <a:extLst>
              <a:ext uri="{FF2B5EF4-FFF2-40B4-BE49-F238E27FC236}">
                <a16:creationId xmlns:a16="http://schemas.microsoft.com/office/drawing/2014/main" id="{87D34192-899B-4C14-A696-8DD27FD8C8E1}"/>
              </a:ext>
            </a:extLst>
          </p:cNvPr>
          <p:cNvPicPr>
            <a:picLocks noChangeAspect="1"/>
          </p:cNvPicPr>
          <p:nvPr/>
        </p:nvPicPr>
        <p:blipFill>
          <a:blip r:embed="rId3"/>
          <a:stretch>
            <a:fillRect/>
          </a:stretch>
        </p:blipFill>
        <p:spPr>
          <a:xfrm>
            <a:off x="1666745" y="734199"/>
            <a:ext cx="5660647" cy="3940399"/>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pic>
        <p:nvPicPr>
          <p:cNvPr id="1026" name="Picture 2" descr="View documents related to a case record">
            <a:extLst>
              <a:ext uri="{FF2B5EF4-FFF2-40B4-BE49-F238E27FC236}">
                <a16:creationId xmlns:a16="http://schemas.microsoft.com/office/drawing/2014/main" id="{9C9DC0A3-3479-45F7-8285-610F3E10B7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66745" y="3429000"/>
            <a:ext cx="6051045" cy="2813150"/>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Tree>
    <p:extLst>
      <p:ext uri="{BB962C8B-B14F-4D97-AF65-F5344CB8AC3E}">
        <p14:creationId xmlns:p14="http://schemas.microsoft.com/office/powerpoint/2010/main" val="910293269"/>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9144000" cy="553998"/>
          </a:xfrm>
        </p:spPr>
        <p:txBody>
          <a:bodyPr>
            <a:normAutofit fontScale="90000"/>
          </a:bodyPr>
          <a:lstStyle/>
          <a:p>
            <a:r>
              <a:rPr lang="en-US" dirty="0">
                <a:solidFill>
                  <a:schemeClr val="tx1"/>
                </a:solidFill>
              </a:rPr>
              <a:t>Pro dev Extensibility and Governance</a:t>
            </a:r>
          </a:p>
        </p:txBody>
      </p:sp>
      <p:sp>
        <p:nvSpPr>
          <p:cNvPr id="9" name="Rectangle 8">
            <a:extLst>
              <a:ext uri="{FF2B5EF4-FFF2-40B4-BE49-F238E27FC236}">
                <a16:creationId xmlns:a16="http://schemas.microsoft.com/office/drawing/2014/main" id="{764DD9B0-5F36-4BDB-B5AB-20F55A2D2DEE}"/>
              </a:ext>
            </a:extLst>
          </p:cNvPr>
          <p:cNvSpPr/>
          <p:nvPr/>
        </p:nvSpPr>
        <p:spPr>
          <a:xfrm>
            <a:off x="7763435" y="1856381"/>
            <a:ext cx="4226315" cy="4524315"/>
          </a:xfrm>
          <a:prstGeom prst="rect">
            <a:avLst/>
          </a:prstGeom>
        </p:spPr>
        <p:txBody>
          <a:bodyPr wrap="square">
            <a:spAutoFit/>
          </a:bodyPr>
          <a:lstStyle/>
          <a:p>
            <a:pPr marL="285750" indent="-285750">
              <a:buFont typeface="Arial" panose="020B0604020202020204" pitchFamily="34" charset="0"/>
              <a:buChar char="•"/>
            </a:pPr>
            <a:r>
              <a:rPr lang="en-US" dirty="0"/>
              <a:t>Ability to access CDS data and enable personalization using liquid templating language.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Ability to create reusable web templates for defining page layouts as well as web services.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Use CDS server-side constructs like code plugins, workflows as well as Microsoft flow to extend business logic.</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Advanced admin options like IP address filtering, server-side logs, Portal Checker and many more</a:t>
            </a:r>
          </a:p>
          <a:p>
            <a:pPr marL="285750" indent="-285750">
              <a:buFont typeface="Arial" panose="020B0604020202020204" pitchFamily="34" charset="0"/>
              <a:buChar char="•"/>
            </a:pPr>
            <a:endParaRPr lang="en-US" dirty="0"/>
          </a:p>
        </p:txBody>
      </p:sp>
      <p:pic>
        <p:nvPicPr>
          <p:cNvPr id="8" name="Picture 7">
            <a:extLst>
              <a:ext uri="{FF2B5EF4-FFF2-40B4-BE49-F238E27FC236}">
                <a16:creationId xmlns:a16="http://schemas.microsoft.com/office/drawing/2014/main" id="{87D34192-899B-4C14-A696-8DD27FD8C8E1}"/>
              </a:ext>
            </a:extLst>
          </p:cNvPr>
          <p:cNvPicPr>
            <a:picLocks noChangeAspect="1"/>
          </p:cNvPicPr>
          <p:nvPr/>
        </p:nvPicPr>
        <p:blipFill>
          <a:blip r:embed="rId3"/>
          <a:stretch>
            <a:fillRect/>
          </a:stretch>
        </p:blipFill>
        <p:spPr>
          <a:xfrm>
            <a:off x="1807756" y="734199"/>
            <a:ext cx="5660647" cy="3940399"/>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pic>
        <p:nvPicPr>
          <p:cNvPr id="1026" name="Picture 2" descr="View documents related to a case record">
            <a:extLst>
              <a:ext uri="{FF2B5EF4-FFF2-40B4-BE49-F238E27FC236}">
                <a16:creationId xmlns:a16="http://schemas.microsoft.com/office/drawing/2014/main" id="{9C9DC0A3-3479-45F7-8285-610F3E10B7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0678" y="2971610"/>
            <a:ext cx="6051045" cy="2813150"/>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Tree>
    <p:extLst>
      <p:ext uri="{BB962C8B-B14F-4D97-AF65-F5344CB8AC3E}">
        <p14:creationId xmlns:p14="http://schemas.microsoft.com/office/powerpoint/2010/main" val="3606423301"/>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65">
            <a:extLst>
              <a:ext uri="{FF2B5EF4-FFF2-40B4-BE49-F238E27FC236}">
                <a16:creationId xmlns:a16="http://schemas.microsoft.com/office/drawing/2014/main" id="{E176BEE9-6035-400B-A51F-59D0C47CE351}"/>
              </a:ext>
            </a:extLst>
          </p:cNvPr>
          <p:cNvSpPr txBox="1"/>
          <p:nvPr/>
        </p:nvSpPr>
        <p:spPr>
          <a:xfrm>
            <a:off x="4502335" y="5890753"/>
            <a:ext cx="3281683" cy="553998"/>
          </a:xfrm>
          <a:prstGeom prst="rect">
            <a:avLst/>
          </a:prstGeom>
          <a:noFill/>
        </p:spPr>
        <p:txBody>
          <a:bodyPr wrap="square" lIns="0" tIns="0" rIns="0" bIns="0" rtlCol="0" anchor="ctr">
            <a:noAutofit/>
          </a:bodyPr>
          <a:lstStyle/>
          <a:p>
            <a:pPr marL="0" marR="0" lvl="0" indent="0" algn="ctr" defTabSz="274320" rtl="0" eaLnBrk="1" fontAlgn="auto" latinLnBrk="0" hangingPunct="1">
              <a:lnSpc>
                <a:spcPct val="100000"/>
              </a:lnSpc>
              <a:spcBef>
                <a:spcPts val="0"/>
              </a:spcBef>
              <a:spcAft>
                <a:spcPts val="0"/>
              </a:spcAft>
              <a:buClrTx/>
              <a:buSzTx/>
              <a:buFontTx/>
              <a:buNone/>
              <a:tabLst/>
              <a:defRPr/>
            </a:pPr>
            <a:r>
              <a:rPr lang="en-US" sz="1400" dirty="0">
                <a:gradFill>
                  <a:gsLst>
                    <a:gs pos="0">
                      <a:srgbClr val="000000"/>
                    </a:gs>
                    <a:gs pos="100000">
                      <a:srgbClr val="000000"/>
                    </a:gs>
                  </a:gsLst>
                  <a:lin ang="5400000" scaled="1"/>
                </a:gradFill>
                <a:latin typeface="Segoe UI Semibold"/>
                <a:cs typeface="Segoe UI" panose="020B0502040204020203" pitchFamily="34" charset="0"/>
              </a:rPr>
              <a:t>Page Layouts</a:t>
            </a:r>
            <a:endPar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Segoe UI Semibold"/>
              <a:ea typeface="+mn-ea"/>
              <a:cs typeface="Segoe UI" panose="020B0502040204020203" pitchFamily="34" charset="0"/>
            </a:endParaRPr>
          </a:p>
        </p:txBody>
      </p:sp>
      <p:sp>
        <p:nvSpPr>
          <p:cNvPr id="7" name="Rectangle 6">
            <a:extLst>
              <a:ext uri="{FF2B5EF4-FFF2-40B4-BE49-F238E27FC236}">
                <a16:creationId xmlns:a16="http://schemas.microsoft.com/office/drawing/2014/main" id="{FB18A5A3-BFDB-40A9-839C-1246CDCF8F3C}"/>
              </a:ext>
            </a:extLst>
          </p:cNvPr>
          <p:cNvSpPr/>
          <p:nvPr/>
        </p:nvSpPr>
        <p:spPr bwMode="auto">
          <a:xfrm>
            <a:off x="676141" y="1424152"/>
            <a:ext cx="3226158" cy="1799664"/>
          </a:xfrm>
          <a:prstGeom prst="rect">
            <a:avLst/>
          </a:prstGeom>
          <a:solidFill>
            <a:srgbClr val="F8F8F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2">
            <a:extLst>
              <a:ext uri="{FF2B5EF4-FFF2-40B4-BE49-F238E27FC236}">
                <a16:creationId xmlns:a16="http://schemas.microsoft.com/office/drawing/2014/main" id="{E19EF08E-6D07-4BBF-A83B-0EA87A7CE36D}"/>
              </a:ext>
            </a:extLst>
          </p:cNvPr>
          <p:cNvSpPr>
            <a:spLocks noGrp="1"/>
          </p:cNvSpPr>
          <p:nvPr>
            <p:ph type="title"/>
          </p:nvPr>
        </p:nvSpPr>
        <p:spPr>
          <a:xfrm>
            <a:off x="588263" y="457200"/>
            <a:ext cx="11018520" cy="553998"/>
          </a:xfrm>
        </p:spPr>
        <p:txBody>
          <a:bodyPr>
            <a:normAutofit fontScale="90000"/>
          </a:bodyPr>
          <a:lstStyle/>
          <a:p>
            <a:r>
              <a:rPr lang="en-US" dirty="0"/>
              <a:t>What’s New</a:t>
            </a:r>
          </a:p>
        </p:txBody>
      </p:sp>
      <p:pic>
        <p:nvPicPr>
          <p:cNvPr id="73" name="Picture 72">
            <a:extLst>
              <a:ext uri="{FF2B5EF4-FFF2-40B4-BE49-F238E27FC236}">
                <a16:creationId xmlns:a16="http://schemas.microsoft.com/office/drawing/2014/main" id="{EC625DAE-CFA9-45D9-BBD5-3CB9DAA595CB}"/>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4437921" y="1347517"/>
            <a:ext cx="3346098" cy="1950707"/>
          </a:xfrm>
          <a:custGeom>
            <a:avLst/>
            <a:gdLst>
              <a:gd name="connsiteX0" fmla="*/ 264874 w 8399282"/>
              <a:gd name="connsiteY0" fmla="*/ 256931 h 4977353"/>
              <a:gd name="connsiteX1" fmla="*/ 264874 w 8399282"/>
              <a:gd name="connsiteY1" fmla="*/ 4672880 h 4977353"/>
              <a:gd name="connsiteX2" fmla="*/ 8116478 w 8399282"/>
              <a:gd name="connsiteY2" fmla="*/ 4672880 h 4977353"/>
              <a:gd name="connsiteX3" fmla="*/ 8116478 w 8399282"/>
              <a:gd name="connsiteY3" fmla="*/ 256931 h 4977353"/>
              <a:gd name="connsiteX4" fmla="*/ 0 w 8399282"/>
              <a:gd name="connsiteY4" fmla="*/ 0 h 4977353"/>
              <a:gd name="connsiteX5" fmla="*/ 8399282 w 8399282"/>
              <a:gd name="connsiteY5" fmla="*/ 0 h 4977353"/>
              <a:gd name="connsiteX6" fmla="*/ 8399282 w 8399282"/>
              <a:gd name="connsiteY6" fmla="*/ 4977353 h 4977353"/>
              <a:gd name="connsiteX7" fmla="*/ 0 w 8399282"/>
              <a:gd name="connsiteY7" fmla="*/ 4977353 h 4977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399282" h="4977353">
                <a:moveTo>
                  <a:pt x="264874" y="256931"/>
                </a:moveTo>
                <a:lnTo>
                  <a:pt x="264874" y="4672880"/>
                </a:lnTo>
                <a:lnTo>
                  <a:pt x="8116478" y="4672880"/>
                </a:lnTo>
                <a:lnTo>
                  <a:pt x="8116478" y="256931"/>
                </a:lnTo>
                <a:close/>
                <a:moveTo>
                  <a:pt x="0" y="0"/>
                </a:moveTo>
                <a:lnTo>
                  <a:pt x="8399282" y="0"/>
                </a:lnTo>
                <a:lnTo>
                  <a:pt x="8399282" y="4977353"/>
                </a:lnTo>
                <a:lnTo>
                  <a:pt x="0" y="4977353"/>
                </a:lnTo>
                <a:close/>
              </a:path>
            </a:pathLst>
          </a:custGeom>
        </p:spPr>
      </p:pic>
      <p:pic>
        <p:nvPicPr>
          <p:cNvPr id="79" name="Picture 78">
            <a:extLst>
              <a:ext uri="{FF2B5EF4-FFF2-40B4-BE49-F238E27FC236}">
                <a16:creationId xmlns:a16="http://schemas.microsoft.com/office/drawing/2014/main" id="{11F46BB1-3CF6-47CE-B266-A88D4DA6CEAF}"/>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8260685" y="1347517"/>
            <a:ext cx="3346098" cy="1950707"/>
          </a:xfrm>
          <a:custGeom>
            <a:avLst/>
            <a:gdLst>
              <a:gd name="connsiteX0" fmla="*/ 264874 w 8399282"/>
              <a:gd name="connsiteY0" fmla="*/ 256931 h 4977353"/>
              <a:gd name="connsiteX1" fmla="*/ 264874 w 8399282"/>
              <a:gd name="connsiteY1" fmla="*/ 4672880 h 4977353"/>
              <a:gd name="connsiteX2" fmla="*/ 8116478 w 8399282"/>
              <a:gd name="connsiteY2" fmla="*/ 4672880 h 4977353"/>
              <a:gd name="connsiteX3" fmla="*/ 8116478 w 8399282"/>
              <a:gd name="connsiteY3" fmla="*/ 256931 h 4977353"/>
              <a:gd name="connsiteX4" fmla="*/ 0 w 8399282"/>
              <a:gd name="connsiteY4" fmla="*/ 0 h 4977353"/>
              <a:gd name="connsiteX5" fmla="*/ 8399282 w 8399282"/>
              <a:gd name="connsiteY5" fmla="*/ 0 h 4977353"/>
              <a:gd name="connsiteX6" fmla="*/ 8399282 w 8399282"/>
              <a:gd name="connsiteY6" fmla="*/ 4977353 h 4977353"/>
              <a:gd name="connsiteX7" fmla="*/ 0 w 8399282"/>
              <a:gd name="connsiteY7" fmla="*/ 4977353 h 4977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399282" h="4977353">
                <a:moveTo>
                  <a:pt x="264874" y="256931"/>
                </a:moveTo>
                <a:lnTo>
                  <a:pt x="264874" y="4672880"/>
                </a:lnTo>
                <a:lnTo>
                  <a:pt x="8116478" y="4672880"/>
                </a:lnTo>
                <a:lnTo>
                  <a:pt x="8116478" y="256931"/>
                </a:lnTo>
                <a:close/>
                <a:moveTo>
                  <a:pt x="0" y="0"/>
                </a:moveTo>
                <a:lnTo>
                  <a:pt x="8399282" y="0"/>
                </a:lnTo>
                <a:lnTo>
                  <a:pt x="8399282" y="4977353"/>
                </a:lnTo>
                <a:lnTo>
                  <a:pt x="0" y="4977353"/>
                </a:lnTo>
                <a:close/>
              </a:path>
            </a:pathLst>
          </a:custGeom>
        </p:spPr>
      </p:pic>
      <p:sp>
        <p:nvSpPr>
          <p:cNvPr id="58" name="TextBox 57">
            <a:extLst>
              <a:ext uri="{FF2B5EF4-FFF2-40B4-BE49-F238E27FC236}">
                <a16:creationId xmlns:a16="http://schemas.microsoft.com/office/drawing/2014/main" id="{396F5C20-161F-4A77-84E8-1FA7DFBD3F3E}"/>
              </a:ext>
            </a:extLst>
          </p:cNvPr>
          <p:cNvSpPr txBox="1"/>
          <p:nvPr/>
        </p:nvSpPr>
        <p:spPr>
          <a:xfrm>
            <a:off x="870886" y="3460303"/>
            <a:ext cx="2834640" cy="246221"/>
          </a:xfrm>
          <a:prstGeom prst="rect">
            <a:avLst/>
          </a:prstGeom>
          <a:noFill/>
        </p:spPr>
        <p:txBody>
          <a:bodyPr wrap="square" lIns="0" tIns="0" rIns="0" bIns="0" rtlCol="0" anchor="ctr">
            <a:noAutofit/>
          </a:bodyPr>
          <a:lstStyle/>
          <a:p>
            <a:pPr marL="0" marR="0" lvl="0" indent="0" algn="ctr" defTabSz="27432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Segoe UI Semibold"/>
                <a:ea typeface="+mn-ea"/>
                <a:cs typeface="Segoe UI" panose="020B0502040204020203" pitchFamily="34" charset="0"/>
              </a:rPr>
              <a:t>Theming Support in Portal Design Studio</a:t>
            </a:r>
          </a:p>
        </p:txBody>
      </p:sp>
      <p:sp>
        <p:nvSpPr>
          <p:cNvPr id="59" name="TextBox 58">
            <a:extLst>
              <a:ext uri="{FF2B5EF4-FFF2-40B4-BE49-F238E27FC236}">
                <a16:creationId xmlns:a16="http://schemas.microsoft.com/office/drawing/2014/main" id="{5C145EB7-3C15-46EC-9797-ACEB7A7C85BC}"/>
              </a:ext>
            </a:extLst>
          </p:cNvPr>
          <p:cNvSpPr txBox="1"/>
          <p:nvPr/>
        </p:nvSpPr>
        <p:spPr>
          <a:xfrm>
            <a:off x="4693650" y="3460303"/>
            <a:ext cx="2834640" cy="246221"/>
          </a:xfrm>
          <a:prstGeom prst="rect">
            <a:avLst/>
          </a:prstGeom>
          <a:noFill/>
        </p:spPr>
        <p:txBody>
          <a:bodyPr wrap="square" lIns="0" tIns="0" rIns="0" bIns="0" rtlCol="0" anchor="ctr">
            <a:noAutofit/>
          </a:bodyPr>
          <a:lstStyle/>
          <a:p>
            <a:pPr marL="0" marR="0" lvl="0" indent="0" algn="ctr" defTabSz="274320" rtl="0" eaLnBrk="1" fontAlgn="auto" latinLnBrk="0" hangingPunct="1">
              <a:lnSpc>
                <a:spcPct val="100000"/>
              </a:lnSpc>
              <a:spcBef>
                <a:spcPts val="0"/>
              </a:spcBef>
              <a:spcAft>
                <a:spcPts val="0"/>
              </a:spcAft>
              <a:buClrTx/>
              <a:buSzTx/>
              <a:buFontTx/>
              <a:buNone/>
              <a:tabLst/>
              <a:defRPr/>
            </a:pPr>
            <a:r>
              <a:rPr lang="en-US" sz="1400" dirty="0">
                <a:gradFill>
                  <a:gsLst>
                    <a:gs pos="0">
                      <a:srgbClr val="000000"/>
                    </a:gs>
                    <a:gs pos="100000">
                      <a:srgbClr val="000000"/>
                    </a:gs>
                  </a:gsLst>
                  <a:lin ang="5400000" scaled="1"/>
                </a:gradFill>
                <a:latin typeface="Segoe UI Semibold"/>
                <a:cs typeface="Segoe UI" panose="020B0502040204020203" pitchFamily="34" charset="0"/>
              </a:rPr>
              <a:t>CDS Portal Migration Schema</a:t>
            </a:r>
            <a:endPar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Segoe UI Semibold"/>
              <a:ea typeface="+mn-ea"/>
              <a:cs typeface="Segoe UI" panose="020B0502040204020203" pitchFamily="34" charset="0"/>
            </a:endParaRPr>
          </a:p>
        </p:txBody>
      </p:sp>
      <p:sp>
        <p:nvSpPr>
          <p:cNvPr id="60" name="TextBox 59">
            <a:extLst>
              <a:ext uri="{FF2B5EF4-FFF2-40B4-BE49-F238E27FC236}">
                <a16:creationId xmlns:a16="http://schemas.microsoft.com/office/drawing/2014/main" id="{97E32D8C-AD01-48B9-A1A6-4434C775B290}"/>
              </a:ext>
            </a:extLst>
          </p:cNvPr>
          <p:cNvSpPr txBox="1"/>
          <p:nvPr/>
        </p:nvSpPr>
        <p:spPr>
          <a:xfrm>
            <a:off x="8516414" y="3460303"/>
            <a:ext cx="2834640" cy="246221"/>
          </a:xfrm>
          <a:prstGeom prst="rect">
            <a:avLst/>
          </a:prstGeom>
          <a:noFill/>
        </p:spPr>
        <p:txBody>
          <a:bodyPr wrap="square" lIns="0" tIns="0" rIns="0" bIns="0" rtlCol="0" anchor="ctr">
            <a:noAutofit/>
          </a:bodyPr>
          <a:lstStyle/>
          <a:p>
            <a:pPr marL="0" marR="0" lvl="0" indent="0" algn="ctr" defTabSz="27432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gradFill>
                  <a:gsLst>
                    <a:gs pos="0">
                      <a:srgbClr val="000000"/>
                    </a:gs>
                    <a:gs pos="100000">
                      <a:srgbClr val="000000"/>
                    </a:gs>
                  </a:gsLst>
                  <a:lin ang="5400000" scaled="1"/>
                </a:gradFill>
                <a:effectLst/>
                <a:uLnTx/>
                <a:uFillTx/>
                <a:latin typeface="Segoe UI Semibold"/>
                <a:ea typeface="+mn-ea"/>
                <a:cs typeface="Segoe UI" panose="020B0502040204020203" pitchFamily="34" charset="0"/>
              </a:rPr>
              <a:t>PowerBI</a:t>
            </a:r>
            <a:r>
              <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Segoe UI Semibold"/>
                <a:ea typeface="+mn-ea"/>
                <a:cs typeface="Segoe UI" panose="020B0502040204020203" pitchFamily="34" charset="0"/>
              </a:rPr>
              <a:t> Embedded GA</a:t>
            </a:r>
          </a:p>
        </p:txBody>
      </p:sp>
      <p:sp>
        <p:nvSpPr>
          <p:cNvPr id="61" name="TextBox 60">
            <a:extLst>
              <a:ext uri="{FF2B5EF4-FFF2-40B4-BE49-F238E27FC236}">
                <a16:creationId xmlns:a16="http://schemas.microsoft.com/office/drawing/2014/main" id="{96C42CA3-C6A8-4EC1-85CB-748A147DFCF7}"/>
              </a:ext>
            </a:extLst>
          </p:cNvPr>
          <p:cNvSpPr txBox="1"/>
          <p:nvPr/>
        </p:nvSpPr>
        <p:spPr>
          <a:xfrm>
            <a:off x="871283" y="5921531"/>
            <a:ext cx="2834640" cy="492443"/>
          </a:xfrm>
          <a:prstGeom prst="rect">
            <a:avLst/>
          </a:prstGeom>
          <a:noFill/>
        </p:spPr>
        <p:txBody>
          <a:bodyPr wrap="square" lIns="0" tIns="0" rIns="0" bIns="0" rtlCol="0" anchor="ctr">
            <a:noAutofit/>
          </a:bodyPr>
          <a:lstStyle/>
          <a:p>
            <a:pPr marL="0" marR="0" lvl="0" indent="0" algn="ctr" defTabSz="27432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Segoe UI Semibold"/>
                <a:ea typeface="+mn-ea"/>
                <a:cs typeface="Segoe UI" panose="020B0502040204020203" pitchFamily="34" charset="0"/>
              </a:rPr>
              <a:t>New Portal Checker Rules</a:t>
            </a:r>
          </a:p>
        </p:txBody>
      </p:sp>
      <p:pic>
        <p:nvPicPr>
          <p:cNvPr id="53" name="Picture 52">
            <a:extLst>
              <a:ext uri="{FF2B5EF4-FFF2-40B4-BE49-F238E27FC236}">
                <a16:creationId xmlns:a16="http://schemas.microsoft.com/office/drawing/2014/main" id="{6275A3A1-CEAF-46AD-9C57-54A157ABE710}"/>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615554" y="3930133"/>
            <a:ext cx="3346098" cy="1950707"/>
          </a:xfrm>
          <a:custGeom>
            <a:avLst/>
            <a:gdLst>
              <a:gd name="connsiteX0" fmla="*/ 264874 w 8399282"/>
              <a:gd name="connsiteY0" fmla="*/ 256931 h 4977353"/>
              <a:gd name="connsiteX1" fmla="*/ 264874 w 8399282"/>
              <a:gd name="connsiteY1" fmla="*/ 4672880 h 4977353"/>
              <a:gd name="connsiteX2" fmla="*/ 8116478 w 8399282"/>
              <a:gd name="connsiteY2" fmla="*/ 4672880 h 4977353"/>
              <a:gd name="connsiteX3" fmla="*/ 8116478 w 8399282"/>
              <a:gd name="connsiteY3" fmla="*/ 256931 h 4977353"/>
              <a:gd name="connsiteX4" fmla="*/ 0 w 8399282"/>
              <a:gd name="connsiteY4" fmla="*/ 0 h 4977353"/>
              <a:gd name="connsiteX5" fmla="*/ 8399282 w 8399282"/>
              <a:gd name="connsiteY5" fmla="*/ 0 h 4977353"/>
              <a:gd name="connsiteX6" fmla="*/ 8399282 w 8399282"/>
              <a:gd name="connsiteY6" fmla="*/ 4977353 h 4977353"/>
              <a:gd name="connsiteX7" fmla="*/ 0 w 8399282"/>
              <a:gd name="connsiteY7" fmla="*/ 4977353 h 4977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399282" h="4977353">
                <a:moveTo>
                  <a:pt x="264874" y="256931"/>
                </a:moveTo>
                <a:lnTo>
                  <a:pt x="264874" y="4672880"/>
                </a:lnTo>
                <a:lnTo>
                  <a:pt x="8116478" y="4672880"/>
                </a:lnTo>
                <a:lnTo>
                  <a:pt x="8116478" y="256931"/>
                </a:lnTo>
                <a:close/>
                <a:moveTo>
                  <a:pt x="0" y="0"/>
                </a:moveTo>
                <a:lnTo>
                  <a:pt x="8399282" y="0"/>
                </a:lnTo>
                <a:lnTo>
                  <a:pt x="8399282" y="4977353"/>
                </a:lnTo>
                <a:lnTo>
                  <a:pt x="0" y="4977353"/>
                </a:lnTo>
                <a:close/>
              </a:path>
            </a:pathLst>
          </a:custGeom>
        </p:spPr>
      </p:pic>
      <p:pic>
        <p:nvPicPr>
          <p:cNvPr id="76" name="Picture 75">
            <a:extLst>
              <a:ext uri="{FF2B5EF4-FFF2-40B4-BE49-F238E27FC236}">
                <a16:creationId xmlns:a16="http://schemas.microsoft.com/office/drawing/2014/main" id="{8849C304-88ED-470D-8250-572545CB786E}"/>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4438119" y="3930133"/>
            <a:ext cx="3346098" cy="1950707"/>
          </a:xfrm>
          <a:custGeom>
            <a:avLst/>
            <a:gdLst>
              <a:gd name="connsiteX0" fmla="*/ 264874 w 8399282"/>
              <a:gd name="connsiteY0" fmla="*/ 256931 h 4977353"/>
              <a:gd name="connsiteX1" fmla="*/ 264874 w 8399282"/>
              <a:gd name="connsiteY1" fmla="*/ 4672880 h 4977353"/>
              <a:gd name="connsiteX2" fmla="*/ 8116478 w 8399282"/>
              <a:gd name="connsiteY2" fmla="*/ 4672880 h 4977353"/>
              <a:gd name="connsiteX3" fmla="*/ 8116478 w 8399282"/>
              <a:gd name="connsiteY3" fmla="*/ 256931 h 4977353"/>
              <a:gd name="connsiteX4" fmla="*/ 0 w 8399282"/>
              <a:gd name="connsiteY4" fmla="*/ 0 h 4977353"/>
              <a:gd name="connsiteX5" fmla="*/ 8399282 w 8399282"/>
              <a:gd name="connsiteY5" fmla="*/ 0 h 4977353"/>
              <a:gd name="connsiteX6" fmla="*/ 8399282 w 8399282"/>
              <a:gd name="connsiteY6" fmla="*/ 4977353 h 4977353"/>
              <a:gd name="connsiteX7" fmla="*/ 0 w 8399282"/>
              <a:gd name="connsiteY7" fmla="*/ 4977353 h 4977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399282" h="4977353">
                <a:moveTo>
                  <a:pt x="264874" y="256931"/>
                </a:moveTo>
                <a:lnTo>
                  <a:pt x="264874" y="4672880"/>
                </a:lnTo>
                <a:lnTo>
                  <a:pt x="8116478" y="4672880"/>
                </a:lnTo>
                <a:lnTo>
                  <a:pt x="8116478" y="256931"/>
                </a:lnTo>
                <a:close/>
                <a:moveTo>
                  <a:pt x="0" y="0"/>
                </a:moveTo>
                <a:lnTo>
                  <a:pt x="8399282" y="0"/>
                </a:lnTo>
                <a:lnTo>
                  <a:pt x="8399282" y="4977353"/>
                </a:lnTo>
                <a:lnTo>
                  <a:pt x="0" y="4977353"/>
                </a:lnTo>
                <a:close/>
              </a:path>
            </a:pathLst>
          </a:custGeom>
        </p:spPr>
      </p:pic>
      <p:pic>
        <p:nvPicPr>
          <p:cNvPr id="50" name="Picture 49">
            <a:extLst>
              <a:ext uri="{FF2B5EF4-FFF2-40B4-BE49-F238E27FC236}">
                <a16:creationId xmlns:a16="http://schemas.microsoft.com/office/drawing/2014/main" id="{BEEF5625-6813-4109-850F-0D2C0CFDFE20}"/>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615157" y="1347517"/>
            <a:ext cx="3346098" cy="1950707"/>
          </a:xfrm>
          <a:custGeom>
            <a:avLst/>
            <a:gdLst>
              <a:gd name="connsiteX0" fmla="*/ 264874 w 8399282"/>
              <a:gd name="connsiteY0" fmla="*/ 256931 h 4977353"/>
              <a:gd name="connsiteX1" fmla="*/ 264874 w 8399282"/>
              <a:gd name="connsiteY1" fmla="*/ 4672880 h 4977353"/>
              <a:gd name="connsiteX2" fmla="*/ 8116478 w 8399282"/>
              <a:gd name="connsiteY2" fmla="*/ 4672880 h 4977353"/>
              <a:gd name="connsiteX3" fmla="*/ 8116478 w 8399282"/>
              <a:gd name="connsiteY3" fmla="*/ 256931 h 4977353"/>
              <a:gd name="connsiteX4" fmla="*/ 0 w 8399282"/>
              <a:gd name="connsiteY4" fmla="*/ 0 h 4977353"/>
              <a:gd name="connsiteX5" fmla="*/ 8399282 w 8399282"/>
              <a:gd name="connsiteY5" fmla="*/ 0 h 4977353"/>
              <a:gd name="connsiteX6" fmla="*/ 8399282 w 8399282"/>
              <a:gd name="connsiteY6" fmla="*/ 4977353 h 4977353"/>
              <a:gd name="connsiteX7" fmla="*/ 0 w 8399282"/>
              <a:gd name="connsiteY7" fmla="*/ 4977353 h 4977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399282" h="4977353">
                <a:moveTo>
                  <a:pt x="264874" y="256931"/>
                </a:moveTo>
                <a:lnTo>
                  <a:pt x="264874" y="4672880"/>
                </a:lnTo>
                <a:lnTo>
                  <a:pt x="8116478" y="4672880"/>
                </a:lnTo>
                <a:lnTo>
                  <a:pt x="8116478" y="256931"/>
                </a:lnTo>
                <a:close/>
                <a:moveTo>
                  <a:pt x="0" y="0"/>
                </a:moveTo>
                <a:lnTo>
                  <a:pt x="8399282" y="0"/>
                </a:lnTo>
                <a:lnTo>
                  <a:pt x="8399282" y="4977353"/>
                </a:lnTo>
                <a:lnTo>
                  <a:pt x="0" y="4977353"/>
                </a:lnTo>
                <a:close/>
              </a:path>
            </a:pathLst>
          </a:custGeom>
        </p:spPr>
      </p:pic>
      <p:sp>
        <p:nvSpPr>
          <p:cNvPr id="25" name="TextBox 24">
            <a:extLst>
              <a:ext uri="{FF2B5EF4-FFF2-40B4-BE49-F238E27FC236}">
                <a16:creationId xmlns:a16="http://schemas.microsoft.com/office/drawing/2014/main" id="{00D1F7A0-CBEF-486C-8F31-2AD1813FB832}"/>
              </a:ext>
            </a:extLst>
          </p:cNvPr>
          <p:cNvSpPr txBox="1"/>
          <p:nvPr/>
        </p:nvSpPr>
        <p:spPr>
          <a:xfrm>
            <a:off x="8580630" y="5866083"/>
            <a:ext cx="3281683" cy="553998"/>
          </a:xfrm>
          <a:prstGeom prst="rect">
            <a:avLst/>
          </a:prstGeom>
          <a:noFill/>
        </p:spPr>
        <p:txBody>
          <a:bodyPr wrap="square" lIns="0" tIns="0" rIns="0" bIns="0" rtlCol="0" anchor="ctr">
            <a:noAutofit/>
          </a:bodyPr>
          <a:lstStyle/>
          <a:p>
            <a:pPr marL="0" marR="0" lvl="0" indent="0" algn="ctr" defTabSz="274320" rtl="0" eaLnBrk="1" fontAlgn="auto" latinLnBrk="0" hangingPunct="1">
              <a:lnSpc>
                <a:spcPct val="100000"/>
              </a:lnSpc>
              <a:spcBef>
                <a:spcPts val="0"/>
              </a:spcBef>
              <a:spcAft>
                <a:spcPts val="0"/>
              </a:spcAft>
              <a:buClrTx/>
              <a:buSzTx/>
              <a:buFontTx/>
              <a:buNone/>
              <a:tabLst/>
              <a:defRPr/>
            </a:pPr>
            <a:r>
              <a:rPr lang="en-US" sz="1400" dirty="0">
                <a:gradFill>
                  <a:gsLst>
                    <a:gs pos="0">
                      <a:srgbClr val="000000"/>
                    </a:gs>
                    <a:gs pos="100000">
                      <a:srgbClr val="000000"/>
                    </a:gs>
                  </a:gsLst>
                  <a:lin ang="5400000" scaled="1"/>
                </a:gradFill>
                <a:latin typeface="Segoe UI Semibold"/>
                <a:cs typeface="Segoe UI" panose="020B0502040204020203" pitchFamily="34" charset="0"/>
              </a:rPr>
              <a:t>Portal Design Studio Enhancements – List preview and liquid rendering</a:t>
            </a:r>
            <a:endPar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Segoe UI Semibold"/>
              <a:ea typeface="+mn-ea"/>
              <a:cs typeface="Segoe UI" panose="020B0502040204020203" pitchFamily="34" charset="0"/>
            </a:endParaRPr>
          </a:p>
        </p:txBody>
      </p:sp>
      <p:pic>
        <p:nvPicPr>
          <p:cNvPr id="27" name="Picture 26">
            <a:extLst>
              <a:ext uri="{FF2B5EF4-FFF2-40B4-BE49-F238E27FC236}">
                <a16:creationId xmlns:a16="http://schemas.microsoft.com/office/drawing/2014/main" id="{173DE285-0A51-47EE-89E0-F375631F1403}"/>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8516414" y="3905463"/>
            <a:ext cx="3346098" cy="1950707"/>
          </a:xfrm>
          <a:custGeom>
            <a:avLst/>
            <a:gdLst>
              <a:gd name="connsiteX0" fmla="*/ 264874 w 8399282"/>
              <a:gd name="connsiteY0" fmla="*/ 256931 h 4977353"/>
              <a:gd name="connsiteX1" fmla="*/ 264874 w 8399282"/>
              <a:gd name="connsiteY1" fmla="*/ 4672880 h 4977353"/>
              <a:gd name="connsiteX2" fmla="*/ 8116478 w 8399282"/>
              <a:gd name="connsiteY2" fmla="*/ 4672880 h 4977353"/>
              <a:gd name="connsiteX3" fmla="*/ 8116478 w 8399282"/>
              <a:gd name="connsiteY3" fmla="*/ 256931 h 4977353"/>
              <a:gd name="connsiteX4" fmla="*/ 0 w 8399282"/>
              <a:gd name="connsiteY4" fmla="*/ 0 h 4977353"/>
              <a:gd name="connsiteX5" fmla="*/ 8399282 w 8399282"/>
              <a:gd name="connsiteY5" fmla="*/ 0 h 4977353"/>
              <a:gd name="connsiteX6" fmla="*/ 8399282 w 8399282"/>
              <a:gd name="connsiteY6" fmla="*/ 4977353 h 4977353"/>
              <a:gd name="connsiteX7" fmla="*/ 0 w 8399282"/>
              <a:gd name="connsiteY7" fmla="*/ 4977353 h 4977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399282" h="4977353">
                <a:moveTo>
                  <a:pt x="264874" y="256931"/>
                </a:moveTo>
                <a:lnTo>
                  <a:pt x="264874" y="4672880"/>
                </a:lnTo>
                <a:lnTo>
                  <a:pt x="8116478" y="4672880"/>
                </a:lnTo>
                <a:lnTo>
                  <a:pt x="8116478" y="256931"/>
                </a:lnTo>
                <a:close/>
                <a:moveTo>
                  <a:pt x="0" y="0"/>
                </a:moveTo>
                <a:lnTo>
                  <a:pt x="8399282" y="0"/>
                </a:lnTo>
                <a:lnTo>
                  <a:pt x="8399282" y="4977353"/>
                </a:lnTo>
                <a:lnTo>
                  <a:pt x="0" y="4977353"/>
                </a:lnTo>
                <a:close/>
              </a:path>
            </a:pathLst>
          </a:custGeom>
        </p:spPr>
      </p:pic>
      <p:pic>
        <p:nvPicPr>
          <p:cNvPr id="2" name="Picture 1">
            <a:extLst>
              <a:ext uri="{FF2B5EF4-FFF2-40B4-BE49-F238E27FC236}">
                <a16:creationId xmlns:a16="http://schemas.microsoft.com/office/drawing/2014/main" id="{F580B8F1-572D-4AE9-ABAF-97A1C2239B9E}"/>
              </a:ext>
            </a:extLst>
          </p:cNvPr>
          <p:cNvPicPr>
            <a:picLocks noChangeAspect="1"/>
          </p:cNvPicPr>
          <p:nvPr/>
        </p:nvPicPr>
        <p:blipFill>
          <a:blip r:embed="rId4"/>
          <a:stretch>
            <a:fillRect/>
          </a:stretch>
        </p:blipFill>
        <p:spPr>
          <a:xfrm>
            <a:off x="4502335" y="1424152"/>
            <a:ext cx="3188785" cy="1765104"/>
          </a:xfrm>
          <a:prstGeom prst="rect">
            <a:avLst/>
          </a:prstGeom>
        </p:spPr>
      </p:pic>
      <p:pic>
        <p:nvPicPr>
          <p:cNvPr id="4" name="Picture 3">
            <a:extLst>
              <a:ext uri="{FF2B5EF4-FFF2-40B4-BE49-F238E27FC236}">
                <a16:creationId xmlns:a16="http://schemas.microsoft.com/office/drawing/2014/main" id="{16A6EAA5-D277-41AB-85CA-2D9C246002FD}"/>
              </a:ext>
            </a:extLst>
          </p:cNvPr>
          <p:cNvPicPr>
            <a:picLocks noChangeAspect="1"/>
          </p:cNvPicPr>
          <p:nvPr/>
        </p:nvPicPr>
        <p:blipFill>
          <a:blip r:embed="rId5"/>
          <a:stretch>
            <a:fillRect/>
          </a:stretch>
        </p:blipFill>
        <p:spPr>
          <a:xfrm>
            <a:off x="8380124" y="1424152"/>
            <a:ext cx="3128085" cy="1765103"/>
          </a:xfrm>
          <a:prstGeom prst="rect">
            <a:avLst/>
          </a:prstGeom>
        </p:spPr>
      </p:pic>
      <p:pic>
        <p:nvPicPr>
          <p:cNvPr id="6" name="Picture 5">
            <a:extLst>
              <a:ext uri="{FF2B5EF4-FFF2-40B4-BE49-F238E27FC236}">
                <a16:creationId xmlns:a16="http://schemas.microsoft.com/office/drawing/2014/main" id="{74809414-9410-4EE1-B989-8CBD88BE97E7}"/>
              </a:ext>
            </a:extLst>
          </p:cNvPr>
          <p:cNvPicPr>
            <a:picLocks noChangeAspect="1"/>
          </p:cNvPicPr>
          <p:nvPr/>
        </p:nvPicPr>
        <p:blipFill>
          <a:blip r:embed="rId6"/>
          <a:stretch>
            <a:fillRect/>
          </a:stretch>
        </p:blipFill>
        <p:spPr>
          <a:xfrm>
            <a:off x="725923" y="3976244"/>
            <a:ext cx="3176376" cy="1740059"/>
          </a:xfrm>
          <a:prstGeom prst="rect">
            <a:avLst/>
          </a:prstGeom>
        </p:spPr>
      </p:pic>
      <p:pic>
        <p:nvPicPr>
          <p:cNvPr id="10" name="Picture 9">
            <a:extLst>
              <a:ext uri="{FF2B5EF4-FFF2-40B4-BE49-F238E27FC236}">
                <a16:creationId xmlns:a16="http://schemas.microsoft.com/office/drawing/2014/main" id="{47AFCF7B-A491-43E3-A8B0-BC4CBD8DCE22}"/>
              </a:ext>
            </a:extLst>
          </p:cNvPr>
          <p:cNvPicPr>
            <a:picLocks noChangeAspect="1"/>
          </p:cNvPicPr>
          <p:nvPr/>
        </p:nvPicPr>
        <p:blipFill>
          <a:blip r:embed="rId7"/>
          <a:stretch>
            <a:fillRect/>
          </a:stretch>
        </p:blipFill>
        <p:spPr>
          <a:xfrm>
            <a:off x="4566920" y="4029983"/>
            <a:ext cx="3124200" cy="1778993"/>
          </a:xfrm>
          <a:prstGeom prst="rect">
            <a:avLst/>
          </a:prstGeom>
        </p:spPr>
      </p:pic>
      <p:pic>
        <p:nvPicPr>
          <p:cNvPr id="36" name="Picture 35">
            <a:extLst>
              <a:ext uri="{FF2B5EF4-FFF2-40B4-BE49-F238E27FC236}">
                <a16:creationId xmlns:a16="http://schemas.microsoft.com/office/drawing/2014/main" id="{5821DE97-06BD-4547-85C0-8376DED4BE30}"/>
              </a:ext>
            </a:extLst>
          </p:cNvPr>
          <p:cNvPicPr>
            <a:picLocks noChangeAspect="1"/>
          </p:cNvPicPr>
          <p:nvPr/>
        </p:nvPicPr>
        <p:blipFill>
          <a:blip r:embed="rId8"/>
          <a:stretch>
            <a:fillRect/>
          </a:stretch>
        </p:blipFill>
        <p:spPr>
          <a:xfrm>
            <a:off x="725923" y="1444613"/>
            <a:ext cx="3139644" cy="1672384"/>
          </a:xfrm>
          <a:prstGeom prst="rect">
            <a:avLst/>
          </a:prstGeom>
        </p:spPr>
      </p:pic>
      <p:pic>
        <p:nvPicPr>
          <p:cNvPr id="16" name="Picture 15">
            <a:extLst>
              <a:ext uri="{FF2B5EF4-FFF2-40B4-BE49-F238E27FC236}">
                <a16:creationId xmlns:a16="http://schemas.microsoft.com/office/drawing/2014/main" id="{5B66BA1F-1A2B-4951-95FA-01B9CD5482E3}"/>
              </a:ext>
            </a:extLst>
          </p:cNvPr>
          <p:cNvPicPr>
            <a:picLocks noChangeAspect="1"/>
          </p:cNvPicPr>
          <p:nvPr/>
        </p:nvPicPr>
        <p:blipFill>
          <a:blip r:embed="rId9"/>
          <a:stretch>
            <a:fillRect/>
          </a:stretch>
        </p:blipFill>
        <p:spPr>
          <a:xfrm>
            <a:off x="8619305" y="4019534"/>
            <a:ext cx="3108818" cy="1649746"/>
          </a:xfrm>
          <a:prstGeom prst="rect">
            <a:avLst/>
          </a:prstGeom>
        </p:spPr>
      </p:pic>
    </p:spTree>
    <p:extLst>
      <p:ext uri="{BB962C8B-B14F-4D97-AF65-F5344CB8AC3E}">
        <p14:creationId xmlns:p14="http://schemas.microsoft.com/office/powerpoint/2010/main" val="24446276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6489C-56B2-4112-83F6-AE3F3DB28305}"/>
              </a:ext>
            </a:extLst>
          </p:cNvPr>
          <p:cNvSpPr>
            <a:spLocks noGrp="1"/>
          </p:cNvSpPr>
          <p:nvPr>
            <p:ph type="title"/>
          </p:nvPr>
        </p:nvSpPr>
        <p:spPr/>
        <p:txBody>
          <a:bodyPr/>
          <a:lstStyle/>
          <a:p>
            <a:r>
              <a:rPr lang="en-NZ" dirty="0"/>
              <a:t>Coming soon – Wave 1</a:t>
            </a:r>
          </a:p>
        </p:txBody>
      </p:sp>
      <p:sp>
        <p:nvSpPr>
          <p:cNvPr id="3" name="Content Placeholder 2">
            <a:extLst>
              <a:ext uri="{FF2B5EF4-FFF2-40B4-BE49-F238E27FC236}">
                <a16:creationId xmlns:a16="http://schemas.microsoft.com/office/drawing/2014/main" id="{43295DA7-1E9F-4CC9-8A76-0FEF18EEBEB6}"/>
              </a:ext>
            </a:extLst>
          </p:cNvPr>
          <p:cNvSpPr>
            <a:spLocks noGrp="1"/>
          </p:cNvSpPr>
          <p:nvPr>
            <p:ph idx="1"/>
          </p:nvPr>
        </p:nvSpPr>
        <p:spPr/>
        <p:txBody>
          <a:bodyPr/>
          <a:lstStyle/>
          <a:p>
            <a:r>
              <a:rPr lang="en-US" dirty="0"/>
              <a:t>Web APIs for CRUD operations on Common Data Service entities</a:t>
            </a:r>
          </a:p>
          <a:p>
            <a:r>
              <a:rPr lang="en-NZ" dirty="0"/>
              <a:t>Portal Checker enhancements</a:t>
            </a:r>
          </a:p>
          <a:p>
            <a:r>
              <a:rPr lang="en-US" dirty="0"/>
              <a:t>Simplified themes in portals Studio</a:t>
            </a:r>
          </a:p>
          <a:p>
            <a:r>
              <a:rPr lang="en-US" dirty="0"/>
              <a:t>Support for additional entities in global search</a:t>
            </a:r>
          </a:p>
          <a:p>
            <a:r>
              <a:rPr lang="en-US" dirty="0"/>
              <a:t>Support for Authorization Code flow for </a:t>
            </a:r>
            <a:r>
              <a:rPr lang="en-US" dirty="0" err="1"/>
              <a:t>OpenId</a:t>
            </a:r>
            <a:r>
              <a:rPr lang="en-US" dirty="0"/>
              <a:t> Connect based authentication providers</a:t>
            </a:r>
          </a:p>
          <a:p>
            <a:r>
              <a:rPr lang="en-NZ" dirty="0"/>
              <a:t>Simplified permission management</a:t>
            </a:r>
          </a:p>
          <a:p>
            <a:endParaRPr lang="en-NZ" dirty="0"/>
          </a:p>
        </p:txBody>
      </p:sp>
    </p:spTree>
    <p:extLst>
      <p:ext uri="{BB962C8B-B14F-4D97-AF65-F5344CB8AC3E}">
        <p14:creationId xmlns:p14="http://schemas.microsoft.com/office/powerpoint/2010/main" val="22770422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6489C-56B2-4112-83F6-AE3F3DB28305}"/>
              </a:ext>
            </a:extLst>
          </p:cNvPr>
          <p:cNvSpPr>
            <a:spLocks noGrp="1"/>
          </p:cNvSpPr>
          <p:nvPr>
            <p:ph type="title"/>
          </p:nvPr>
        </p:nvSpPr>
        <p:spPr/>
        <p:txBody>
          <a:bodyPr/>
          <a:lstStyle/>
          <a:p>
            <a:r>
              <a:rPr lang="en-US" dirty="0"/>
              <a:t>Power BI Embedded component in portal designer</a:t>
            </a:r>
            <a:endParaRPr lang="en-NZ" dirty="0"/>
          </a:p>
        </p:txBody>
      </p:sp>
      <p:pic>
        <p:nvPicPr>
          <p:cNvPr id="1028" name="Picture 4" descr="Power BI Embedded as component">
            <a:extLst>
              <a:ext uri="{FF2B5EF4-FFF2-40B4-BE49-F238E27FC236}">
                <a16:creationId xmlns:a16="http://schemas.microsoft.com/office/drawing/2014/main" id="{A54F572A-15A0-49AE-B629-8F03C4CF6FC4}"/>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228144" y="1825625"/>
            <a:ext cx="7735712"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92171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6489C-56B2-4112-83F6-AE3F3DB28305}"/>
              </a:ext>
            </a:extLst>
          </p:cNvPr>
          <p:cNvSpPr>
            <a:spLocks noGrp="1"/>
          </p:cNvSpPr>
          <p:nvPr>
            <p:ph type="title"/>
          </p:nvPr>
        </p:nvSpPr>
        <p:spPr/>
        <p:txBody>
          <a:bodyPr/>
          <a:lstStyle/>
          <a:p>
            <a:r>
              <a:rPr lang="en-US" dirty="0"/>
              <a:t>Simplified portal identity provider configuration</a:t>
            </a:r>
            <a:endParaRPr lang="en-NZ" dirty="0"/>
          </a:p>
        </p:txBody>
      </p:sp>
      <p:pic>
        <p:nvPicPr>
          <p:cNvPr id="4" name="Content Placeholder 3">
            <a:extLst>
              <a:ext uri="{FF2B5EF4-FFF2-40B4-BE49-F238E27FC236}">
                <a16:creationId xmlns:a16="http://schemas.microsoft.com/office/drawing/2014/main" id="{2504D0E2-BE50-4FC6-A2BA-6C003DA9C631}"/>
              </a:ext>
            </a:extLst>
          </p:cNvPr>
          <p:cNvPicPr>
            <a:picLocks noGrp="1" noChangeAspect="1"/>
          </p:cNvPicPr>
          <p:nvPr>
            <p:ph idx="1"/>
          </p:nvPr>
        </p:nvPicPr>
        <p:blipFill>
          <a:blip r:embed="rId3"/>
          <a:stretch>
            <a:fillRect/>
          </a:stretch>
        </p:blipFill>
        <p:spPr>
          <a:xfrm>
            <a:off x="712257" y="1690692"/>
            <a:ext cx="4305726" cy="4351338"/>
          </a:xfrm>
          <a:prstGeom prst="rect">
            <a:avLst/>
          </a:prstGeom>
        </p:spPr>
      </p:pic>
      <p:pic>
        <p:nvPicPr>
          <p:cNvPr id="2050" name="Picture 2" descr="Configure oAuth 2.0 login provider">
            <a:extLst>
              <a:ext uri="{FF2B5EF4-FFF2-40B4-BE49-F238E27FC236}">
                <a16:creationId xmlns:a16="http://schemas.microsoft.com/office/drawing/2014/main" id="{434A98FA-8623-4E63-B2E2-135FD86774C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42532" y="1627986"/>
            <a:ext cx="4495800" cy="4476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87857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6489C-56B2-4112-83F6-AE3F3DB28305}"/>
              </a:ext>
            </a:extLst>
          </p:cNvPr>
          <p:cNvSpPr>
            <a:spLocks noGrp="1"/>
          </p:cNvSpPr>
          <p:nvPr>
            <p:ph type="title"/>
          </p:nvPr>
        </p:nvSpPr>
        <p:spPr/>
        <p:txBody>
          <a:bodyPr/>
          <a:lstStyle/>
          <a:p>
            <a:r>
              <a:rPr lang="en-NZ" dirty="0"/>
              <a:t>Power Apps Portal Tools – Admin </a:t>
            </a:r>
            <a:r>
              <a:rPr lang="en-NZ" dirty="0" err="1"/>
              <a:t>Center</a:t>
            </a:r>
            <a:endParaRPr lang="en-NZ" dirty="0"/>
          </a:p>
        </p:txBody>
      </p:sp>
      <p:pic>
        <p:nvPicPr>
          <p:cNvPr id="4" name="Content Placeholder 3">
            <a:extLst>
              <a:ext uri="{FF2B5EF4-FFF2-40B4-BE49-F238E27FC236}">
                <a16:creationId xmlns:a16="http://schemas.microsoft.com/office/drawing/2014/main" id="{1F86C07B-5A4C-4F0A-8C5B-A02F2180142F}"/>
              </a:ext>
            </a:extLst>
          </p:cNvPr>
          <p:cNvPicPr>
            <a:picLocks noGrp="1" noChangeAspect="1"/>
          </p:cNvPicPr>
          <p:nvPr>
            <p:ph idx="1"/>
          </p:nvPr>
        </p:nvPicPr>
        <p:blipFill>
          <a:blip r:embed="rId2"/>
          <a:stretch>
            <a:fillRect/>
          </a:stretch>
        </p:blipFill>
        <p:spPr>
          <a:xfrm>
            <a:off x="3041594" y="1825625"/>
            <a:ext cx="6108812" cy="4351338"/>
          </a:xfrm>
          <a:prstGeom prst="rect">
            <a:avLst/>
          </a:prstGeom>
          <a:ln>
            <a:solidFill>
              <a:schemeClr val="accent1"/>
            </a:solidFill>
          </a:ln>
        </p:spPr>
      </p:pic>
    </p:spTree>
    <p:extLst>
      <p:ext uri="{BB962C8B-B14F-4D97-AF65-F5344CB8AC3E}">
        <p14:creationId xmlns:p14="http://schemas.microsoft.com/office/powerpoint/2010/main" val="2278462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6489C-56B2-4112-83F6-AE3F3DB28305}"/>
              </a:ext>
            </a:extLst>
          </p:cNvPr>
          <p:cNvSpPr>
            <a:spLocks noGrp="1"/>
          </p:cNvSpPr>
          <p:nvPr>
            <p:ph type="title"/>
          </p:nvPr>
        </p:nvSpPr>
        <p:spPr/>
        <p:txBody>
          <a:bodyPr/>
          <a:lstStyle/>
          <a:p>
            <a:r>
              <a:rPr lang="en-NZ" dirty="0"/>
              <a:t>Power Apps Portal Tools – Management App</a:t>
            </a:r>
          </a:p>
        </p:txBody>
      </p:sp>
      <p:pic>
        <p:nvPicPr>
          <p:cNvPr id="4" name="Content Placeholder 3">
            <a:extLst>
              <a:ext uri="{FF2B5EF4-FFF2-40B4-BE49-F238E27FC236}">
                <a16:creationId xmlns:a16="http://schemas.microsoft.com/office/drawing/2014/main" id="{69EF6480-B6E4-48B4-A0B0-CBCC97BFD8DA}"/>
              </a:ext>
            </a:extLst>
          </p:cNvPr>
          <p:cNvPicPr>
            <a:picLocks noGrp="1" noChangeAspect="1"/>
          </p:cNvPicPr>
          <p:nvPr>
            <p:ph idx="1"/>
          </p:nvPr>
        </p:nvPicPr>
        <p:blipFill>
          <a:blip r:embed="rId2"/>
          <a:stretch>
            <a:fillRect/>
          </a:stretch>
        </p:blipFill>
        <p:spPr>
          <a:xfrm>
            <a:off x="3041594" y="1825625"/>
            <a:ext cx="6108812" cy="4351338"/>
          </a:xfrm>
          <a:prstGeom prst="rect">
            <a:avLst/>
          </a:prstGeom>
          <a:ln>
            <a:solidFill>
              <a:schemeClr val="accent1"/>
            </a:solidFill>
          </a:ln>
        </p:spPr>
      </p:pic>
    </p:spTree>
    <p:extLst>
      <p:ext uri="{BB962C8B-B14F-4D97-AF65-F5344CB8AC3E}">
        <p14:creationId xmlns:p14="http://schemas.microsoft.com/office/powerpoint/2010/main" val="2955319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6489C-56B2-4112-83F6-AE3F3DB28305}"/>
              </a:ext>
            </a:extLst>
          </p:cNvPr>
          <p:cNvSpPr>
            <a:spLocks noGrp="1"/>
          </p:cNvSpPr>
          <p:nvPr>
            <p:ph type="title"/>
          </p:nvPr>
        </p:nvSpPr>
        <p:spPr/>
        <p:txBody>
          <a:bodyPr/>
          <a:lstStyle/>
          <a:p>
            <a:r>
              <a:rPr lang="en-NZ" dirty="0"/>
              <a:t>Power Apps Portal Tools – Design Studio</a:t>
            </a:r>
          </a:p>
        </p:txBody>
      </p:sp>
      <p:pic>
        <p:nvPicPr>
          <p:cNvPr id="4" name="Content Placeholder 3">
            <a:extLst>
              <a:ext uri="{FF2B5EF4-FFF2-40B4-BE49-F238E27FC236}">
                <a16:creationId xmlns:a16="http://schemas.microsoft.com/office/drawing/2014/main" id="{3C130E53-0161-4A14-9708-C94B751BD700}"/>
              </a:ext>
            </a:extLst>
          </p:cNvPr>
          <p:cNvPicPr>
            <a:picLocks noGrp="1" noChangeAspect="1"/>
          </p:cNvPicPr>
          <p:nvPr>
            <p:ph idx="1"/>
          </p:nvPr>
        </p:nvPicPr>
        <p:blipFill>
          <a:blip r:embed="rId2"/>
          <a:stretch>
            <a:fillRect/>
          </a:stretch>
        </p:blipFill>
        <p:spPr>
          <a:xfrm>
            <a:off x="2492238" y="1825625"/>
            <a:ext cx="7207524" cy="4351338"/>
          </a:xfrm>
          <a:prstGeom prst="rect">
            <a:avLst/>
          </a:prstGeom>
          <a:ln>
            <a:solidFill>
              <a:schemeClr val="accent1"/>
            </a:solidFill>
          </a:ln>
        </p:spPr>
      </p:pic>
    </p:spTree>
    <p:extLst>
      <p:ext uri="{BB962C8B-B14F-4D97-AF65-F5344CB8AC3E}">
        <p14:creationId xmlns:p14="http://schemas.microsoft.com/office/powerpoint/2010/main" val="3385942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6489C-56B2-4112-83F6-AE3F3DB28305}"/>
              </a:ext>
            </a:extLst>
          </p:cNvPr>
          <p:cNvSpPr>
            <a:spLocks noGrp="1"/>
          </p:cNvSpPr>
          <p:nvPr>
            <p:ph type="title"/>
          </p:nvPr>
        </p:nvSpPr>
        <p:spPr/>
        <p:txBody>
          <a:bodyPr/>
          <a:lstStyle/>
          <a:p>
            <a:r>
              <a:rPr lang="en-NZ" dirty="0"/>
              <a:t>Learning Resources</a:t>
            </a:r>
          </a:p>
        </p:txBody>
      </p:sp>
      <p:sp>
        <p:nvSpPr>
          <p:cNvPr id="3" name="Content Placeholder 2">
            <a:extLst>
              <a:ext uri="{FF2B5EF4-FFF2-40B4-BE49-F238E27FC236}">
                <a16:creationId xmlns:a16="http://schemas.microsoft.com/office/drawing/2014/main" id="{43295DA7-1E9F-4CC9-8A76-0FEF18EEBEB6}"/>
              </a:ext>
            </a:extLst>
          </p:cNvPr>
          <p:cNvSpPr>
            <a:spLocks noGrp="1"/>
          </p:cNvSpPr>
          <p:nvPr>
            <p:ph idx="1"/>
          </p:nvPr>
        </p:nvSpPr>
        <p:spPr/>
        <p:txBody>
          <a:bodyPr/>
          <a:lstStyle/>
          <a:p>
            <a:pPr marL="457200" lvl="1" indent="0">
              <a:buNone/>
            </a:pPr>
            <a:r>
              <a:rPr lang="en-CA" dirty="0">
                <a:hlinkClick r:id="rId2"/>
              </a:rPr>
              <a:t>https://docs.microsoft.com/en-us/learn/paths/extend-dynamics-365-portals/</a:t>
            </a:r>
            <a:endParaRPr lang="en-CA" dirty="0"/>
          </a:p>
          <a:p>
            <a:pPr marL="457200" lvl="1" indent="0">
              <a:buNone/>
            </a:pPr>
            <a:r>
              <a:rPr lang="en-US" dirty="0"/>
              <a:t> </a:t>
            </a:r>
          </a:p>
          <a:p>
            <a:pPr marL="457200" lvl="1" indent="0">
              <a:buNone/>
            </a:pPr>
            <a:r>
              <a:rPr lang="en-CA" dirty="0">
                <a:hlinkClick r:id="rId3"/>
              </a:rPr>
              <a:t>https://docs.microsoft.com/en-us/learn/paths/work-with-portals-in-dynamics-365/</a:t>
            </a:r>
            <a:endParaRPr lang="en-CA" dirty="0"/>
          </a:p>
          <a:p>
            <a:pPr marL="457200" lvl="1" indent="0">
              <a:buNone/>
            </a:pPr>
            <a:r>
              <a:rPr lang="en-US" dirty="0"/>
              <a:t> </a:t>
            </a:r>
          </a:p>
          <a:p>
            <a:pPr marL="457200" lvl="1" indent="0">
              <a:buNone/>
            </a:pPr>
            <a:r>
              <a:rPr lang="en-CA" dirty="0">
                <a:hlinkClick r:id="rId4"/>
              </a:rPr>
              <a:t>https://docs.microsoft.com/en-us/learn/paths/get-started-dynamics-365-portals/</a:t>
            </a:r>
            <a:endParaRPr lang="en-US" dirty="0"/>
          </a:p>
          <a:p>
            <a:endParaRPr lang="en-NZ" dirty="0"/>
          </a:p>
        </p:txBody>
      </p:sp>
    </p:spTree>
    <p:extLst>
      <p:ext uri="{BB962C8B-B14F-4D97-AF65-F5344CB8AC3E}">
        <p14:creationId xmlns:p14="http://schemas.microsoft.com/office/powerpoint/2010/main" val="24211216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766BB8-3838-4B30-AB6C-2941E0260C84}"/>
              </a:ext>
            </a:extLst>
          </p:cNvPr>
          <p:cNvSpPr>
            <a:spLocks noGrp="1"/>
          </p:cNvSpPr>
          <p:nvPr>
            <p:ph type="title"/>
          </p:nvPr>
        </p:nvSpPr>
        <p:spPr/>
        <p:txBody>
          <a:bodyPr/>
          <a:lstStyle/>
          <a:p>
            <a:r>
              <a:rPr lang="en-NZ" dirty="0"/>
              <a:t>Introduction</a:t>
            </a:r>
          </a:p>
        </p:txBody>
      </p:sp>
      <p:sp>
        <p:nvSpPr>
          <p:cNvPr id="3" name="Content Placeholder 2">
            <a:extLst>
              <a:ext uri="{FF2B5EF4-FFF2-40B4-BE49-F238E27FC236}">
                <a16:creationId xmlns:a16="http://schemas.microsoft.com/office/drawing/2014/main" id="{05E8D7DD-C0BF-411A-81EF-AD51B840566E}"/>
              </a:ext>
            </a:extLst>
          </p:cNvPr>
          <p:cNvSpPr>
            <a:spLocks noGrp="1"/>
          </p:cNvSpPr>
          <p:nvPr>
            <p:ph idx="1"/>
          </p:nvPr>
        </p:nvSpPr>
        <p:spPr/>
        <p:txBody>
          <a:bodyPr/>
          <a:lstStyle/>
          <a:p>
            <a:r>
              <a:rPr lang="en-NZ" dirty="0"/>
              <a:t>Overview</a:t>
            </a:r>
          </a:p>
          <a:p>
            <a:r>
              <a:rPr lang="en-NZ" dirty="0"/>
              <a:t>Power Apps Portal Tools</a:t>
            </a:r>
          </a:p>
          <a:p>
            <a:r>
              <a:rPr lang="en-NZ" dirty="0"/>
              <a:t>Showcase</a:t>
            </a:r>
            <a:br>
              <a:rPr lang="en-NZ" dirty="0"/>
            </a:br>
            <a:br>
              <a:rPr lang="en-NZ" dirty="0"/>
            </a:br>
            <a:br>
              <a:rPr lang="en-NZ" dirty="0"/>
            </a:br>
            <a:br>
              <a:rPr lang="en-NZ" dirty="0"/>
            </a:br>
            <a:br>
              <a:rPr lang="en-NZ" dirty="0"/>
            </a:br>
            <a:br>
              <a:rPr lang="en-NZ" dirty="0"/>
            </a:br>
            <a:endParaRPr lang="en-NZ" dirty="0"/>
          </a:p>
        </p:txBody>
      </p:sp>
    </p:spTree>
    <p:extLst>
      <p:ext uri="{BB962C8B-B14F-4D97-AF65-F5344CB8AC3E}">
        <p14:creationId xmlns:p14="http://schemas.microsoft.com/office/powerpoint/2010/main" val="23309358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B0BBAE-4C33-4034-B855-9B2814C8FA31}"/>
              </a:ext>
            </a:extLst>
          </p:cNvPr>
          <p:cNvSpPr>
            <a:spLocks noGrp="1"/>
          </p:cNvSpPr>
          <p:nvPr>
            <p:ph type="title"/>
          </p:nvPr>
        </p:nvSpPr>
        <p:spPr>
          <a:xfrm>
            <a:off x="838200" y="227838"/>
            <a:ext cx="10515600" cy="1325563"/>
          </a:xfrm>
        </p:spPr>
        <p:txBody>
          <a:bodyPr/>
          <a:lstStyle/>
          <a:p>
            <a:pPr algn="ctr"/>
            <a:r>
              <a:rPr lang="en-AU" dirty="0">
                <a:latin typeface="Segoe UI Light" panose="020B0502040204020203" pitchFamily="34" charset="0"/>
                <a:cs typeface="Segoe UI Light" panose="020B0502040204020203" pitchFamily="34" charset="0"/>
              </a:rPr>
              <a:t>Thank you</a:t>
            </a:r>
          </a:p>
        </p:txBody>
      </p:sp>
      <p:pic>
        <p:nvPicPr>
          <p:cNvPr id="6" name="Content Placeholder 5">
            <a:extLst>
              <a:ext uri="{FF2B5EF4-FFF2-40B4-BE49-F238E27FC236}">
                <a16:creationId xmlns:a16="http://schemas.microsoft.com/office/drawing/2014/main" id="{E0E657AD-9437-4355-A8DB-6A51B690851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2306224"/>
            <a:ext cx="10515600" cy="2245551"/>
          </a:xfrm>
        </p:spPr>
      </p:pic>
    </p:spTree>
    <p:extLst>
      <p:ext uri="{BB962C8B-B14F-4D97-AF65-F5344CB8AC3E}">
        <p14:creationId xmlns:p14="http://schemas.microsoft.com/office/powerpoint/2010/main" val="29256409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oup 32">
            <a:extLst>
              <a:ext uri="{FF2B5EF4-FFF2-40B4-BE49-F238E27FC236}">
                <a16:creationId xmlns:a16="http://schemas.microsoft.com/office/drawing/2014/main" id="{585ABA7B-A262-4ECF-B4EC-7AB8B358C255}"/>
              </a:ext>
            </a:extLst>
          </p:cNvPr>
          <p:cNvGrpSpPr/>
          <p:nvPr/>
        </p:nvGrpSpPr>
        <p:grpSpPr>
          <a:xfrm>
            <a:off x="-1" y="0"/>
            <a:ext cx="12192001" cy="6858000"/>
            <a:chOff x="-1" y="0"/>
            <a:chExt cx="12192001" cy="6858000"/>
          </a:xfrm>
        </p:grpSpPr>
        <p:pic>
          <p:nvPicPr>
            <p:cNvPr id="45" name="Picture Placeholder 58" descr="A person preparing food in a kitchen&#10;&#10;Description automatically generated">
              <a:extLst>
                <a:ext uri="{FF2B5EF4-FFF2-40B4-BE49-F238E27FC236}">
                  <a16:creationId xmlns:a16="http://schemas.microsoft.com/office/drawing/2014/main" id="{BA69C426-4787-415F-97D2-9AFAAA16751E}"/>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 y="0"/>
              <a:ext cx="2460172" cy="6858000"/>
            </a:xfrm>
            <a:prstGeom prst="rect">
              <a:avLst/>
            </a:prstGeom>
          </p:spPr>
        </p:pic>
        <p:pic>
          <p:nvPicPr>
            <p:cNvPr id="46" name="Picture Placeholder 60" descr="A picture containing fence, person, bench, outdoor&#10;&#10;Description automatically generated">
              <a:extLst>
                <a:ext uri="{FF2B5EF4-FFF2-40B4-BE49-F238E27FC236}">
                  <a16:creationId xmlns:a16="http://schemas.microsoft.com/office/drawing/2014/main" id="{47FA6F17-F14A-4503-BFB7-E06CD89BB3F3}"/>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2432956" y="0"/>
              <a:ext cx="2460172" cy="6858000"/>
            </a:xfrm>
            <a:prstGeom prst="rect">
              <a:avLst/>
            </a:prstGeom>
          </p:spPr>
        </p:pic>
        <p:pic>
          <p:nvPicPr>
            <p:cNvPr id="47" name="Picture Placeholder 62" descr="A person standing in front of a computer&#10;&#10;Description automatically generated">
              <a:extLst>
                <a:ext uri="{FF2B5EF4-FFF2-40B4-BE49-F238E27FC236}">
                  <a16:creationId xmlns:a16="http://schemas.microsoft.com/office/drawing/2014/main" id="{9E3DF475-8938-4DCD-B41F-5C3540832253}"/>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7298870" y="0"/>
              <a:ext cx="2460172" cy="6858000"/>
            </a:xfrm>
            <a:prstGeom prst="rect">
              <a:avLst/>
            </a:prstGeom>
          </p:spPr>
        </p:pic>
        <p:pic>
          <p:nvPicPr>
            <p:cNvPr id="48" name="Picture Placeholder 74" descr="A group of people sitting at a desk&#10;&#10;Description automatically generated">
              <a:extLst>
                <a:ext uri="{FF2B5EF4-FFF2-40B4-BE49-F238E27FC236}">
                  <a16:creationId xmlns:a16="http://schemas.microsoft.com/office/drawing/2014/main" id="{6E19CE32-470C-4B9B-A4DB-E8DC2A52EF71}"/>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4865913" y="0"/>
              <a:ext cx="2460172" cy="6858000"/>
            </a:xfrm>
            <a:prstGeom prst="rect">
              <a:avLst/>
            </a:prstGeom>
          </p:spPr>
        </p:pic>
        <p:pic>
          <p:nvPicPr>
            <p:cNvPr id="49" name="Picture Placeholder 76" descr="A person sitting at a desk&#10;&#10;Description automatically generated">
              <a:extLst>
                <a:ext uri="{FF2B5EF4-FFF2-40B4-BE49-F238E27FC236}">
                  <a16:creationId xmlns:a16="http://schemas.microsoft.com/office/drawing/2014/main" id="{F58DCBCB-2960-488C-A524-B5BCE4B77E96}"/>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9731828" y="0"/>
              <a:ext cx="2460172" cy="6858000"/>
            </a:xfrm>
            <a:prstGeom prst="rect">
              <a:avLst/>
            </a:prstGeom>
          </p:spPr>
        </p:pic>
      </p:grpSp>
      <p:sp>
        <p:nvSpPr>
          <p:cNvPr id="69" name="Rectangle 68">
            <a:extLst>
              <a:ext uri="{FF2B5EF4-FFF2-40B4-BE49-F238E27FC236}">
                <a16:creationId xmlns:a16="http://schemas.microsoft.com/office/drawing/2014/main" id="{2E325E87-A2F8-4A87-AA75-A399220ADC20}"/>
              </a:ext>
            </a:extLst>
          </p:cNvPr>
          <p:cNvSpPr/>
          <p:nvPr/>
        </p:nvSpPr>
        <p:spPr bwMode="auto">
          <a:xfrm>
            <a:off x="0" y="1"/>
            <a:ext cx="12192000" cy="6858000"/>
          </a:xfrm>
          <a:prstGeom prst="rect">
            <a:avLst/>
          </a:prstGeom>
          <a:solidFill>
            <a:schemeClr val="tx1">
              <a:lumMod val="75000"/>
              <a:alpha val="83000"/>
            </a:schemeClr>
          </a:solidFill>
          <a:ln>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896005" rtl="0" eaLnBrk="1" fontAlgn="auto" latinLnBrk="0" hangingPunct="1">
              <a:lnSpc>
                <a:spcPct val="100000"/>
              </a:lnSpc>
              <a:spcBef>
                <a:spcPts val="0"/>
              </a:spcBef>
              <a:spcAft>
                <a:spcPts val="0"/>
              </a:spcAft>
              <a:buClrTx/>
              <a:buSzTx/>
              <a:buFontTx/>
              <a:buNone/>
              <a:tabLst/>
              <a:defRPr/>
            </a:pPr>
            <a:endParaRPr kumimoji="0" lang="en-US" sz="1728" b="0" i="0" u="none" strike="noStrike" kern="1200" cap="none" spc="0" normalizeH="0" baseline="0" noProof="0">
              <a:ln>
                <a:noFill/>
              </a:ln>
              <a:solidFill>
                <a:srgbClr val="FFFFFF"/>
              </a:solidFill>
              <a:effectLst/>
              <a:uLnTx/>
              <a:uFillTx/>
              <a:latin typeface="SegoeUI"/>
              <a:ea typeface="+mn-ea"/>
              <a:cs typeface="+mn-cs"/>
            </a:endParaRPr>
          </a:p>
        </p:txBody>
      </p:sp>
      <p:sp>
        <p:nvSpPr>
          <p:cNvPr id="80" name="top black grad" hidden="1">
            <a:extLst>
              <a:ext uri="{FF2B5EF4-FFF2-40B4-BE49-F238E27FC236}">
                <a16:creationId xmlns:a16="http://schemas.microsoft.com/office/drawing/2014/main" id="{9290EFC6-7721-463F-AF19-E383F653587B}"/>
              </a:ext>
            </a:extLst>
          </p:cNvPr>
          <p:cNvSpPr/>
          <p:nvPr/>
        </p:nvSpPr>
        <p:spPr bwMode="auto">
          <a:xfrm>
            <a:off x="0" y="0"/>
            <a:ext cx="12300857" cy="1992087"/>
          </a:xfrm>
          <a:prstGeom prst="rect">
            <a:avLst/>
          </a:prstGeom>
          <a:gradFill flip="none" rotWithShape="1">
            <a:gsLst>
              <a:gs pos="0">
                <a:schemeClr val="bg1">
                  <a:lumMod val="50000"/>
                </a:schemeClr>
              </a:gs>
              <a:gs pos="41000">
                <a:schemeClr val="bg1">
                  <a:lumMod val="50000"/>
                  <a:alpha val="67000"/>
                </a:schemeClr>
              </a:gs>
              <a:gs pos="100000">
                <a:srgbClr val="737373">
                  <a:lumMod val="60000"/>
                  <a:lumOff val="40000"/>
                  <a:alpha val="0"/>
                </a:srgb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Title 10">
            <a:extLst>
              <a:ext uri="{FF2B5EF4-FFF2-40B4-BE49-F238E27FC236}">
                <a16:creationId xmlns:a16="http://schemas.microsoft.com/office/drawing/2014/main" id="{5894CC22-80D9-480A-8750-FD166C71AFCF}"/>
              </a:ext>
            </a:extLst>
          </p:cNvPr>
          <p:cNvSpPr>
            <a:spLocks noGrp="1"/>
          </p:cNvSpPr>
          <p:nvPr>
            <p:ph type="title"/>
          </p:nvPr>
        </p:nvSpPr>
        <p:spPr/>
        <p:txBody>
          <a:bodyPr/>
          <a:lstStyle/>
          <a:p>
            <a:r>
              <a:rPr lang="en-IN" dirty="0">
                <a:solidFill>
                  <a:schemeClr val="bg1"/>
                </a:solidFill>
              </a:rPr>
              <a:t>Portals momentum </a:t>
            </a:r>
            <a:endParaRPr lang="en-US" dirty="0">
              <a:solidFill>
                <a:schemeClr val="bg1"/>
              </a:solidFill>
            </a:endParaRPr>
          </a:p>
        </p:txBody>
      </p:sp>
      <p:sp>
        <p:nvSpPr>
          <p:cNvPr id="56" name="Rectangle 55">
            <a:extLst>
              <a:ext uri="{FF2B5EF4-FFF2-40B4-BE49-F238E27FC236}">
                <a16:creationId xmlns:a16="http://schemas.microsoft.com/office/drawing/2014/main" id="{3687FFF7-72E6-417C-BA63-23DC1275DFEB}"/>
              </a:ext>
            </a:extLst>
          </p:cNvPr>
          <p:cNvSpPr/>
          <p:nvPr/>
        </p:nvSpPr>
        <p:spPr bwMode="auto">
          <a:xfrm>
            <a:off x="2802802" y="1428749"/>
            <a:ext cx="2145319" cy="2373339"/>
          </a:xfrm>
          <a:prstGeom prst="rect">
            <a:avLst/>
          </a:prstGeom>
          <a:solidFill>
            <a:schemeClr val="bg1">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8900" tIns="38100" rIns="88900" bIns="38100" numCol="1" spcCol="0" rtlCol="0" fromWordArt="0" anchor="t" anchorCtr="0" forceAA="0" compatLnSpc="1">
            <a:prstTxWarp prst="textNoShape">
              <a:avLst/>
            </a:prstTxWarp>
            <a:noAutofit/>
          </a:bodyPr>
          <a:lstStyle/>
          <a:p>
            <a:pPr marL="0" marR="0" lvl="0" indent="0" algn="l" defTabSz="932742" rtl="0" eaLnBrk="1" fontAlgn="auto" latinLnBrk="0" hangingPunct="1">
              <a:lnSpc>
                <a:spcPct val="100000"/>
              </a:lnSpc>
              <a:spcBef>
                <a:spcPct val="20000"/>
              </a:spcBef>
              <a:spcAft>
                <a:spcPts val="0"/>
              </a:spcAft>
              <a:buClrTx/>
              <a:buSzPct val="90000"/>
              <a:buFontTx/>
              <a:buNone/>
              <a:tabLst/>
              <a:defRPr/>
            </a:pPr>
            <a:r>
              <a:rPr kumimoji="0" lang="en-US" sz="3200" b="1" i="0" u="none" strike="noStrike" kern="1200" cap="none" spc="0" normalizeH="0" baseline="0" noProof="0" dirty="0">
                <a:ln>
                  <a:noFill/>
                </a:ln>
                <a:solidFill>
                  <a:srgbClr val="FFFFFF"/>
                </a:solidFill>
                <a:effectLst/>
                <a:uLnTx/>
                <a:uFillTx/>
                <a:latin typeface="Segoe UI Semibold"/>
                <a:ea typeface="+mn-ea"/>
                <a:cs typeface="Segoe UI" panose="020B0502040204020203" pitchFamily="34" charset="0"/>
              </a:rPr>
              <a:t>&gt;11M</a:t>
            </a:r>
          </a:p>
          <a:p>
            <a:pPr marL="0" marR="0" lvl="2" indent="0" algn="l" defTabSz="932742" rtl="0" eaLnBrk="1" fontAlgn="auto" latinLnBrk="0" hangingPunct="1">
              <a:lnSpc>
                <a:spcPct val="100000"/>
              </a:lnSpc>
              <a:spcBef>
                <a:spcPct val="20000"/>
              </a:spcBef>
              <a:spcAft>
                <a:spcPts val="0"/>
              </a:spcAft>
              <a:buClrTx/>
              <a:buSzPct val="90000"/>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Monthly Active Users</a:t>
            </a:r>
            <a:r>
              <a:rPr kumimoji="0" lang="en-US" sz="1600" b="0" i="0" u="none" strike="noStrike" kern="1200" cap="none" spc="0" normalizeH="0" noProof="0" dirty="0">
                <a:ln>
                  <a:noFill/>
                </a:ln>
                <a:solidFill>
                  <a:srgbClr val="FFFFFF"/>
                </a:solidFill>
                <a:effectLst/>
                <a:uLnTx/>
                <a:uFillTx/>
                <a:latin typeface="Segoe UI"/>
                <a:ea typeface="+mn-ea"/>
                <a:cs typeface="+mn-cs"/>
              </a:rPr>
              <a:t> using Portals</a:t>
            </a:r>
            <a:r>
              <a:rPr kumimoji="0" lang="en-US" sz="1600" b="0" i="0" u="none" strike="noStrike" kern="1200" cap="none" spc="0" normalizeH="0" baseline="0" noProof="0" dirty="0">
                <a:ln>
                  <a:noFill/>
                </a:ln>
                <a:solidFill>
                  <a:srgbClr val="FFFFFF"/>
                </a:solidFill>
                <a:effectLst/>
                <a:uLnTx/>
                <a:uFillTx/>
                <a:latin typeface="Segoe UI"/>
                <a:ea typeface="+mn-ea"/>
                <a:cs typeface="+mn-cs"/>
              </a:rPr>
              <a:t>	</a:t>
            </a:r>
          </a:p>
        </p:txBody>
      </p:sp>
      <p:sp>
        <p:nvSpPr>
          <p:cNvPr id="57" name="Rectangle 56">
            <a:extLst>
              <a:ext uri="{FF2B5EF4-FFF2-40B4-BE49-F238E27FC236}">
                <a16:creationId xmlns:a16="http://schemas.microsoft.com/office/drawing/2014/main" id="{27560BE6-2EFE-4C52-9CF8-E293B4E5CE22}"/>
              </a:ext>
            </a:extLst>
          </p:cNvPr>
          <p:cNvSpPr/>
          <p:nvPr/>
        </p:nvSpPr>
        <p:spPr bwMode="auto">
          <a:xfrm>
            <a:off x="5023341" y="1428749"/>
            <a:ext cx="2145319" cy="2373339"/>
          </a:xfrm>
          <a:prstGeom prst="rect">
            <a:avLst/>
          </a:prstGeom>
          <a:solidFill>
            <a:schemeClr val="bg1">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8900" tIns="38100" rIns="88900" bIns="38100" numCol="1" spcCol="0" rtlCol="0" fromWordArt="0" anchor="t" anchorCtr="0" forceAA="0" compatLnSpc="1">
            <a:prstTxWarp prst="textNoShape">
              <a:avLst/>
            </a:prstTxWarp>
            <a:noAutofit/>
          </a:bodyPr>
          <a:lstStyle/>
          <a:p>
            <a:pPr marL="0" marR="0" lvl="0" indent="0" algn="l" defTabSz="932742" rtl="0" eaLnBrk="1" fontAlgn="auto" latinLnBrk="0" hangingPunct="1">
              <a:lnSpc>
                <a:spcPct val="100000"/>
              </a:lnSpc>
              <a:spcBef>
                <a:spcPct val="20000"/>
              </a:spcBef>
              <a:spcAft>
                <a:spcPts val="0"/>
              </a:spcAft>
              <a:buClrTx/>
              <a:buSzPct val="90000"/>
              <a:buFontTx/>
              <a:buNone/>
              <a:tabLst/>
              <a:defRPr/>
            </a:pPr>
            <a:r>
              <a:rPr kumimoji="0" lang="en-US" sz="3200" b="1" i="0" u="none" strike="noStrike" kern="1200" cap="none" spc="0" normalizeH="0" baseline="0" noProof="0" dirty="0">
                <a:ln>
                  <a:noFill/>
                </a:ln>
                <a:solidFill>
                  <a:srgbClr val="FFFFFF"/>
                </a:solidFill>
                <a:effectLst/>
                <a:uLnTx/>
                <a:uFillTx/>
                <a:latin typeface="Segoe UI Semibold"/>
                <a:ea typeface="+mn-ea"/>
                <a:cs typeface="Segoe UI" panose="020B0502040204020203" pitchFamily="34" charset="0"/>
              </a:rPr>
              <a:t>500%</a:t>
            </a:r>
          </a:p>
          <a:p>
            <a:pPr marL="0" marR="0" lvl="2" indent="0" algn="l" defTabSz="932742" rtl="0" eaLnBrk="1" fontAlgn="auto" latinLnBrk="0" hangingPunct="1">
              <a:lnSpc>
                <a:spcPct val="100000"/>
              </a:lnSpc>
              <a:spcBef>
                <a:spcPct val="20000"/>
              </a:spcBef>
              <a:spcAft>
                <a:spcPts val="0"/>
              </a:spcAft>
              <a:buClrTx/>
              <a:buSzPct val="90000"/>
              <a:buFontTx/>
              <a:buNone/>
              <a:tabLst/>
              <a:defRPr/>
            </a:pPr>
            <a:r>
              <a:rPr lang="en-US" sz="1600" noProof="0" dirty="0">
                <a:solidFill>
                  <a:srgbClr val="FFFFFF"/>
                </a:solidFill>
                <a:latin typeface="Segoe UI"/>
              </a:rPr>
              <a:t>Growth in Monthly Active users YoY</a:t>
            </a: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8" name="Rectangle 57">
            <a:extLst>
              <a:ext uri="{FF2B5EF4-FFF2-40B4-BE49-F238E27FC236}">
                <a16:creationId xmlns:a16="http://schemas.microsoft.com/office/drawing/2014/main" id="{2A0F22B4-2DF1-4A42-A0B6-39E4A99F301D}"/>
              </a:ext>
            </a:extLst>
          </p:cNvPr>
          <p:cNvSpPr/>
          <p:nvPr/>
        </p:nvSpPr>
        <p:spPr bwMode="auto">
          <a:xfrm>
            <a:off x="7243880" y="1428749"/>
            <a:ext cx="2145319" cy="2373339"/>
          </a:xfrm>
          <a:prstGeom prst="rect">
            <a:avLst/>
          </a:prstGeom>
          <a:solidFill>
            <a:schemeClr val="bg1">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8900" tIns="38100" rIns="88900" bIns="38100" numCol="1" spcCol="0" rtlCol="0" fromWordArt="0" anchor="t" anchorCtr="0" forceAA="0" compatLnSpc="1">
            <a:prstTxWarp prst="textNoShape">
              <a:avLst/>
            </a:prstTxWarp>
            <a:noAutofit/>
          </a:bodyPr>
          <a:lstStyle/>
          <a:p>
            <a:pPr marL="0" marR="0" lvl="0" indent="0" algn="l" defTabSz="932742" rtl="0" eaLnBrk="1" fontAlgn="auto" latinLnBrk="0" hangingPunct="1">
              <a:lnSpc>
                <a:spcPct val="100000"/>
              </a:lnSpc>
              <a:spcBef>
                <a:spcPct val="20000"/>
              </a:spcBef>
              <a:spcAft>
                <a:spcPts val="0"/>
              </a:spcAft>
              <a:buClrTx/>
              <a:buSzPct val="90000"/>
              <a:buFontTx/>
              <a:buNone/>
              <a:tabLst/>
              <a:defRPr/>
            </a:pPr>
            <a:r>
              <a:rPr kumimoji="0" lang="en-US" sz="3200" b="1" i="0" u="none" strike="noStrike" kern="1200" cap="none" spc="0" normalizeH="0" baseline="0" noProof="0" dirty="0">
                <a:ln>
                  <a:noFill/>
                </a:ln>
                <a:solidFill>
                  <a:srgbClr val="FFFFFF"/>
                </a:solidFill>
                <a:effectLst/>
                <a:uLnTx/>
                <a:uFillTx/>
                <a:latin typeface="Segoe UI Semibold"/>
                <a:ea typeface="+mn-ea"/>
                <a:cs typeface="Segoe UI" panose="020B0502040204020203" pitchFamily="34" charset="0"/>
              </a:rPr>
              <a:t>&gt;</a:t>
            </a:r>
            <a:r>
              <a:rPr lang="en-US" sz="3200" b="1" noProof="0" dirty="0">
                <a:solidFill>
                  <a:srgbClr val="FFFFFF"/>
                </a:solidFill>
                <a:latin typeface="Segoe UI Semibold"/>
                <a:cs typeface="Segoe UI" panose="020B0502040204020203" pitchFamily="34" charset="0"/>
              </a:rPr>
              <a:t>14000</a:t>
            </a:r>
            <a:r>
              <a:rPr kumimoji="0" lang="en-US" sz="3200" b="1" i="0" u="none" strike="noStrike" kern="1200" cap="none" spc="0" normalizeH="0" baseline="0" noProof="0" dirty="0">
                <a:ln>
                  <a:noFill/>
                </a:ln>
                <a:solidFill>
                  <a:srgbClr val="FFFFFF"/>
                </a:solidFill>
                <a:effectLst/>
                <a:uLnTx/>
                <a:uFillTx/>
                <a:latin typeface="Segoe UI Semibold"/>
                <a:ea typeface="+mn-ea"/>
                <a:cs typeface="Segoe UI" panose="020B0502040204020203" pitchFamily="34" charset="0"/>
              </a:rPr>
              <a:t> </a:t>
            </a:r>
          </a:p>
          <a:p>
            <a:pPr marL="0" marR="0" lvl="2" indent="0" algn="l" defTabSz="932742" rtl="0" eaLnBrk="1" fontAlgn="auto" latinLnBrk="0" hangingPunct="1">
              <a:lnSpc>
                <a:spcPct val="100000"/>
              </a:lnSpc>
              <a:spcBef>
                <a:spcPct val="20000"/>
              </a:spcBef>
              <a:spcAft>
                <a:spcPts val="0"/>
              </a:spcAft>
              <a:buClrTx/>
              <a:buSzPct val="90000"/>
              <a:buFontTx/>
              <a:buNone/>
              <a:tabLst/>
              <a:defRPr/>
            </a:pPr>
            <a:r>
              <a:rPr lang="en-US" sz="1600" dirty="0">
                <a:solidFill>
                  <a:srgbClr val="FFFFFF"/>
                </a:solidFill>
                <a:latin typeface="Segoe UI"/>
              </a:rPr>
              <a:t>Active Portals, up 50% YoY.</a:t>
            </a: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5" name="Rectangle 64">
            <a:extLst>
              <a:ext uri="{FF2B5EF4-FFF2-40B4-BE49-F238E27FC236}">
                <a16:creationId xmlns:a16="http://schemas.microsoft.com/office/drawing/2014/main" id="{16EFD096-B314-45E1-8714-FF1F173764D0}"/>
              </a:ext>
            </a:extLst>
          </p:cNvPr>
          <p:cNvSpPr/>
          <p:nvPr/>
        </p:nvSpPr>
        <p:spPr bwMode="auto">
          <a:xfrm>
            <a:off x="2802802" y="3898873"/>
            <a:ext cx="2145319" cy="2373339"/>
          </a:xfrm>
          <a:prstGeom prst="rect">
            <a:avLst/>
          </a:prstGeom>
          <a:solidFill>
            <a:schemeClr val="bg1">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8900" tIns="38100" rIns="88900" bIns="38100" numCol="1" spcCol="0" rtlCol="0" fromWordArt="0" anchor="t" anchorCtr="0" forceAA="0" compatLnSpc="1">
            <a:prstTxWarp prst="textNoShape">
              <a:avLst/>
            </a:prstTxWarp>
            <a:noAutofit/>
          </a:bodyPr>
          <a:lstStyle/>
          <a:p>
            <a:pPr marL="0" marR="0" lvl="0" indent="0" algn="l" defTabSz="932742" rtl="0" eaLnBrk="1" fontAlgn="auto" latinLnBrk="0" hangingPunct="1">
              <a:lnSpc>
                <a:spcPct val="100000"/>
              </a:lnSpc>
              <a:spcBef>
                <a:spcPct val="20000"/>
              </a:spcBef>
              <a:spcAft>
                <a:spcPts val="0"/>
              </a:spcAft>
              <a:buClrTx/>
              <a:buSzPct val="90000"/>
              <a:buFontTx/>
              <a:buNone/>
              <a:tabLst/>
              <a:defRPr/>
            </a:pPr>
            <a:r>
              <a:rPr kumimoji="0" lang="en-US" sz="3200" b="1" i="0" u="none" strike="noStrike" kern="1200" cap="none" spc="0" normalizeH="0" baseline="0" noProof="0" dirty="0">
                <a:ln>
                  <a:noFill/>
                </a:ln>
                <a:solidFill>
                  <a:srgbClr val="FFFFFF"/>
                </a:solidFill>
                <a:effectLst/>
                <a:uLnTx/>
                <a:uFillTx/>
                <a:latin typeface="Segoe UI Semibold"/>
                <a:ea typeface="+mn-ea"/>
                <a:cs typeface="Segoe UI" panose="020B0502040204020203" pitchFamily="34" charset="0"/>
              </a:rPr>
              <a:t>&gt;</a:t>
            </a:r>
            <a:r>
              <a:rPr lang="en-US" sz="3200" b="1" dirty="0">
                <a:solidFill>
                  <a:srgbClr val="FFFFFF"/>
                </a:solidFill>
                <a:latin typeface="Segoe UI Semibold"/>
                <a:cs typeface="Segoe UI" panose="020B0502040204020203" pitchFamily="34" charset="0"/>
              </a:rPr>
              <a:t>300</a:t>
            </a:r>
            <a:r>
              <a:rPr kumimoji="0" lang="en-US" sz="3200" b="1" i="0" u="none" strike="noStrike" kern="1200" cap="none" spc="0" normalizeH="0" baseline="0" noProof="0" dirty="0">
                <a:ln>
                  <a:noFill/>
                </a:ln>
                <a:solidFill>
                  <a:srgbClr val="FFFFFF"/>
                </a:solidFill>
                <a:effectLst/>
                <a:uLnTx/>
                <a:uFillTx/>
                <a:latin typeface="Segoe UI Semibold"/>
                <a:ea typeface="+mn-ea"/>
                <a:cs typeface="Segoe UI" panose="020B0502040204020203" pitchFamily="34" charset="0"/>
              </a:rPr>
              <a:t>M</a:t>
            </a:r>
          </a:p>
          <a:p>
            <a:pPr marL="0" marR="0" lvl="2" indent="0" algn="l" defTabSz="932742" rtl="0" eaLnBrk="1" fontAlgn="auto" latinLnBrk="0" hangingPunct="1">
              <a:lnSpc>
                <a:spcPct val="100000"/>
              </a:lnSpc>
              <a:spcBef>
                <a:spcPct val="20000"/>
              </a:spcBef>
              <a:spcAft>
                <a:spcPts val="0"/>
              </a:spcAft>
              <a:buClrTx/>
              <a:buSzPct val="90000"/>
              <a:buFontTx/>
              <a:buNone/>
              <a:tabLst/>
              <a:defRPr/>
            </a:pPr>
            <a:r>
              <a:rPr lang="en-US" sz="1600" dirty="0">
                <a:solidFill>
                  <a:srgbClr val="FFFFFF"/>
                </a:solidFill>
                <a:latin typeface="Segoe UI"/>
              </a:rPr>
              <a:t>Monthly Page Views </a:t>
            </a: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6" name="Rectangle 65">
            <a:extLst>
              <a:ext uri="{FF2B5EF4-FFF2-40B4-BE49-F238E27FC236}">
                <a16:creationId xmlns:a16="http://schemas.microsoft.com/office/drawing/2014/main" id="{F36B0DB2-9A0D-4A94-9C22-0CA6002384BB}"/>
              </a:ext>
            </a:extLst>
          </p:cNvPr>
          <p:cNvSpPr/>
          <p:nvPr/>
        </p:nvSpPr>
        <p:spPr bwMode="auto">
          <a:xfrm>
            <a:off x="5023341" y="3898873"/>
            <a:ext cx="2145319" cy="2373339"/>
          </a:xfrm>
          <a:prstGeom prst="rect">
            <a:avLst/>
          </a:prstGeom>
          <a:solidFill>
            <a:schemeClr val="bg1">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8900" tIns="38100" rIns="88900" bIns="38100" numCol="1" spcCol="0" rtlCol="0" fromWordArt="0" anchor="t" anchorCtr="0" forceAA="0" compatLnSpc="1">
            <a:prstTxWarp prst="textNoShape">
              <a:avLst/>
            </a:prstTxWarp>
            <a:noAutofit/>
          </a:bodyPr>
          <a:lstStyle/>
          <a:p>
            <a:pPr marL="0" marR="0" lvl="0" indent="0" algn="l" defTabSz="932742" rtl="0" eaLnBrk="1" fontAlgn="auto" latinLnBrk="0" hangingPunct="1">
              <a:lnSpc>
                <a:spcPct val="100000"/>
              </a:lnSpc>
              <a:spcBef>
                <a:spcPct val="20000"/>
              </a:spcBef>
              <a:spcAft>
                <a:spcPts val="0"/>
              </a:spcAft>
              <a:buClrTx/>
              <a:buSzPct val="90000"/>
              <a:buFontTx/>
              <a:buNone/>
              <a:tabLst/>
              <a:defRPr/>
            </a:pPr>
            <a:r>
              <a:rPr lang="en-US" sz="3200" b="1" dirty="0">
                <a:solidFill>
                  <a:srgbClr val="FFFFFF"/>
                </a:solidFill>
                <a:latin typeface="Segoe UI Semibold"/>
                <a:cs typeface="Segoe UI" panose="020B0502040204020203" pitchFamily="34" charset="0"/>
              </a:rPr>
              <a:t>&gt;200%</a:t>
            </a:r>
            <a:endParaRPr kumimoji="0" lang="en-US" sz="3200" b="1" i="0" u="none" strike="noStrike" kern="1200" cap="none" spc="0" normalizeH="0" baseline="0" noProof="0" dirty="0">
              <a:ln>
                <a:noFill/>
              </a:ln>
              <a:solidFill>
                <a:srgbClr val="FFFFFF"/>
              </a:solidFill>
              <a:effectLst/>
              <a:uLnTx/>
              <a:uFillTx/>
              <a:latin typeface="Segoe UI Semibold"/>
              <a:ea typeface="+mn-ea"/>
              <a:cs typeface="Segoe UI" panose="020B0502040204020203" pitchFamily="34" charset="0"/>
            </a:endParaRPr>
          </a:p>
          <a:p>
            <a:pPr marL="0" marR="0" lvl="2" indent="0" algn="l" defTabSz="932742" rtl="0" eaLnBrk="1" fontAlgn="auto" latinLnBrk="0" hangingPunct="1">
              <a:lnSpc>
                <a:spcPct val="100000"/>
              </a:lnSpc>
              <a:spcBef>
                <a:spcPct val="20000"/>
              </a:spcBef>
              <a:spcAft>
                <a:spcPts val="0"/>
              </a:spcAft>
              <a:buClrTx/>
              <a:buSzPct val="90000"/>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Growth in Monthly Page Views YoY</a:t>
            </a:r>
          </a:p>
        </p:txBody>
      </p:sp>
      <p:sp>
        <p:nvSpPr>
          <p:cNvPr id="67" name="Rectangle 66">
            <a:extLst>
              <a:ext uri="{FF2B5EF4-FFF2-40B4-BE49-F238E27FC236}">
                <a16:creationId xmlns:a16="http://schemas.microsoft.com/office/drawing/2014/main" id="{119FB516-A1BA-46B7-93C1-70EFC9B709D0}"/>
              </a:ext>
            </a:extLst>
          </p:cNvPr>
          <p:cNvSpPr/>
          <p:nvPr/>
        </p:nvSpPr>
        <p:spPr bwMode="auto">
          <a:xfrm>
            <a:off x="7243880" y="3898873"/>
            <a:ext cx="2145319" cy="2373339"/>
          </a:xfrm>
          <a:prstGeom prst="rect">
            <a:avLst/>
          </a:prstGeom>
          <a:solidFill>
            <a:schemeClr val="bg1">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8900" tIns="38100" rIns="88900" bIns="38100" numCol="1" spcCol="0" rtlCol="0" fromWordArt="0" anchor="t" anchorCtr="0" forceAA="0" compatLnSpc="1">
            <a:prstTxWarp prst="textNoShape">
              <a:avLst/>
            </a:prstTxWarp>
            <a:noAutofit/>
          </a:bodyPr>
          <a:lstStyle/>
          <a:p>
            <a:pPr marL="0" marR="0" lvl="0" indent="0" algn="l" defTabSz="932742" rtl="0" eaLnBrk="1" fontAlgn="auto" latinLnBrk="0" hangingPunct="1">
              <a:lnSpc>
                <a:spcPct val="100000"/>
              </a:lnSpc>
              <a:spcBef>
                <a:spcPct val="20000"/>
              </a:spcBef>
              <a:spcAft>
                <a:spcPts val="0"/>
              </a:spcAft>
              <a:buClrTx/>
              <a:buSzPct val="90000"/>
              <a:buFontTx/>
              <a:buNone/>
              <a:tabLst/>
              <a:defRPr/>
            </a:pPr>
            <a:r>
              <a:rPr kumimoji="0" lang="en-US" sz="3200" b="1" i="0" u="none" strike="noStrike" kern="1200" cap="none" spc="0" normalizeH="0" baseline="0" noProof="0" dirty="0">
                <a:ln>
                  <a:noFill/>
                </a:ln>
                <a:solidFill>
                  <a:srgbClr val="FFFFFF"/>
                </a:solidFill>
                <a:effectLst/>
                <a:uLnTx/>
                <a:uFillTx/>
                <a:latin typeface="Segoe UI Semibold"/>
                <a:ea typeface="+mn-ea"/>
                <a:cs typeface="Segoe UI" panose="020B0502040204020203" pitchFamily="34" charset="0"/>
              </a:rPr>
              <a:t>&gt;</a:t>
            </a:r>
            <a:r>
              <a:rPr lang="en-US" sz="3200" b="1" dirty="0">
                <a:solidFill>
                  <a:srgbClr val="FFFFFF"/>
                </a:solidFill>
                <a:latin typeface="Segoe UI Semibold"/>
                <a:cs typeface="Segoe UI" panose="020B0502040204020203" pitchFamily="34" charset="0"/>
              </a:rPr>
              <a:t>100M</a:t>
            </a:r>
            <a:r>
              <a:rPr kumimoji="0" lang="en-US" sz="3200" b="1" i="0" u="none" strike="noStrike" kern="1200" cap="none" spc="0" normalizeH="0" baseline="0" noProof="0" dirty="0">
                <a:ln>
                  <a:noFill/>
                </a:ln>
                <a:solidFill>
                  <a:srgbClr val="FFFFFF"/>
                </a:solidFill>
                <a:effectLst/>
                <a:uLnTx/>
                <a:uFillTx/>
                <a:latin typeface="Segoe UI Semibold"/>
                <a:ea typeface="+mn-ea"/>
                <a:cs typeface="Segoe UI" panose="020B0502040204020203" pitchFamily="34" charset="0"/>
              </a:rPr>
              <a:t> ​</a:t>
            </a:r>
          </a:p>
          <a:p>
            <a:pPr marL="0" marR="0" lvl="2" indent="0" algn="l" defTabSz="932742" rtl="0" eaLnBrk="1" fontAlgn="auto" latinLnBrk="0" hangingPunct="1">
              <a:lnSpc>
                <a:spcPct val="100000"/>
              </a:lnSpc>
              <a:spcBef>
                <a:spcPct val="20000"/>
              </a:spcBef>
              <a:spcAft>
                <a:spcPts val="0"/>
              </a:spcAft>
              <a:buClrTx/>
              <a:buSzPct val="90000"/>
              <a:buFontTx/>
              <a:buNone/>
              <a:tabLst/>
              <a:defRPr/>
            </a:pPr>
            <a:r>
              <a:rPr lang="en-US" sz="1600" noProof="0" dirty="0">
                <a:solidFill>
                  <a:srgbClr val="FFFFFF"/>
                </a:solidFill>
                <a:latin typeface="Segoe UI"/>
              </a:rPr>
              <a:t>Portal transactions, up 300% YoY</a:t>
            </a:r>
            <a:r>
              <a:rPr kumimoji="0" lang="en-US" sz="1600" b="0" i="0" u="none" strike="noStrike" kern="1200" cap="none" spc="0" normalizeH="0" baseline="0" noProof="0" dirty="0">
                <a:ln>
                  <a:noFill/>
                </a:ln>
                <a:solidFill>
                  <a:srgbClr val="FFFFFF"/>
                </a:solidFill>
                <a:effectLst/>
                <a:uLnTx/>
                <a:uFillTx/>
                <a:latin typeface="Segoe UI"/>
                <a:ea typeface="+mn-ea"/>
                <a:cs typeface="+mn-cs"/>
              </a:rPr>
              <a:t>​</a:t>
            </a:r>
          </a:p>
        </p:txBody>
      </p:sp>
    </p:spTree>
    <p:extLst>
      <p:ext uri="{BB962C8B-B14F-4D97-AF65-F5344CB8AC3E}">
        <p14:creationId xmlns:p14="http://schemas.microsoft.com/office/powerpoint/2010/main" val="913425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9"/>
                                        </p:tgtEl>
                                        <p:attrNameLst>
                                          <p:attrName>style.visibility</p:attrName>
                                        </p:attrNameLst>
                                      </p:cBhvr>
                                      <p:to>
                                        <p:strVal val="visible"/>
                                      </p:to>
                                    </p:set>
                                    <p:animEffect transition="in" filter="fade">
                                      <p:cBhvr>
                                        <p:cTn id="7" dur="1000"/>
                                        <p:tgtEl>
                                          <p:spTgt spid="6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par>
                          <p:cTn id="11" fill="hold">
                            <p:stCondLst>
                              <p:cond delay="1000"/>
                            </p:stCondLst>
                            <p:childTnLst>
                              <p:par>
                                <p:cTn id="12" presetID="10" presetClass="entr" presetSubtype="0" fill="hold" grpId="0" nodeType="afterEffect">
                                  <p:stCondLst>
                                    <p:cond delay="0"/>
                                  </p:stCondLst>
                                  <p:childTnLst>
                                    <p:set>
                                      <p:cBhvr>
                                        <p:cTn id="13" dur="1" fill="hold">
                                          <p:stCondLst>
                                            <p:cond delay="0"/>
                                          </p:stCondLst>
                                        </p:cTn>
                                        <p:tgtEl>
                                          <p:spTgt spid="56"/>
                                        </p:tgtEl>
                                        <p:attrNameLst>
                                          <p:attrName>style.visibility</p:attrName>
                                        </p:attrNameLst>
                                      </p:cBhvr>
                                      <p:to>
                                        <p:strVal val="visible"/>
                                      </p:to>
                                    </p:set>
                                    <p:animEffect transition="in" filter="fade">
                                      <p:cBhvr>
                                        <p:cTn id="14" dur="500"/>
                                        <p:tgtEl>
                                          <p:spTgt spid="56"/>
                                        </p:tgtEl>
                                      </p:cBhvr>
                                    </p:animEffect>
                                  </p:childTnLst>
                                </p:cTn>
                              </p:par>
                            </p:childTnLst>
                          </p:cTn>
                        </p:par>
                        <p:par>
                          <p:cTn id="15" fill="hold">
                            <p:stCondLst>
                              <p:cond delay="1500"/>
                            </p:stCondLst>
                            <p:childTnLst>
                              <p:par>
                                <p:cTn id="16" presetID="10" presetClass="entr" presetSubtype="0" fill="hold" grpId="0" nodeType="afterEffect">
                                  <p:stCondLst>
                                    <p:cond delay="0"/>
                                  </p:stCondLst>
                                  <p:childTnLst>
                                    <p:set>
                                      <p:cBhvr>
                                        <p:cTn id="17" dur="1" fill="hold">
                                          <p:stCondLst>
                                            <p:cond delay="0"/>
                                          </p:stCondLst>
                                        </p:cTn>
                                        <p:tgtEl>
                                          <p:spTgt spid="57"/>
                                        </p:tgtEl>
                                        <p:attrNameLst>
                                          <p:attrName>style.visibility</p:attrName>
                                        </p:attrNameLst>
                                      </p:cBhvr>
                                      <p:to>
                                        <p:strVal val="visible"/>
                                      </p:to>
                                    </p:set>
                                    <p:animEffect transition="in" filter="fade">
                                      <p:cBhvr>
                                        <p:cTn id="18" dur="500"/>
                                        <p:tgtEl>
                                          <p:spTgt spid="57"/>
                                        </p:tgtEl>
                                      </p:cBhvr>
                                    </p:animEffect>
                                  </p:childTnLst>
                                </p:cTn>
                              </p:par>
                            </p:childTnLst>
                          </p:cTn>
                        </p:par>
                        <p:par>
                          <p:cTn id="19" fill="hold">
                            <p:stCondLst>
                              <p:cond delay="2000"/>
                            </p:stCondLst>
                            <p:childTnLst>
                              <p:par>
                                <p:cTn id="20" presetID="10" presetClass="entr" presetSubtype="0" fill="hold" grpId="0" nodeType="afterEffect">
                                  <p:stCondLst>
                                    <p:cond delay="0"/>
                                  </p:stCondLst>
                                  <p:childTnLst>
                                    <p:set>
                                      <p:cBhvr>
                                        <p:cTn id="21" dur="1" fill="hold">
                                          <p:stCondLst>
                                            <p:cond delay="0"/>
                                          </p:stCondLst>
                                        </p:cTn>
                                        <p:tgtEl>
                                          <p:spTgt spid="58"/>
                                        </p:tgtEl>
                                        <p:attrNameLst>
                                          <p:attrName>style.visibility</p:attrName>
                                        </p:attrNameLst>
                                      </p:cBhvr>
                                      <p:to>
                                        <p:strVal val="visible"/>
                                      </p:to>
                                    </p:set>
                                    <p:animEffect transition="in" filter="fade">
                                      <p:cBhvr>
                                        <p:cTn id="22" dur="500"/>
                                        <p:tgtEl>
                                          <p:spTgt spid="58"/>
                                        </p:tgtEl>
                                      </p:cBhvr>
                                    </p:animEffect>
                                  </p:childTnLst>
                                </p:cTn>
                              </p:par>
                            </p:childTnLst>
                          </p:cTn>
                        </p:par>
                        <p:par>
                          <p:cTn id="23" fill="hold">
                            <p:stCondLst>
                              <p:cond delay="2500"/>
                            </p:stCondLst>
                            <p:childTnLst>
                              <p:par>
                                <p:cTn id="24" presetID="10" presetClass="entr" presetSubtype="0" fill="hold" grpId="0" nodeType="afterEffect">
                                  <p:stCondLst>
                                    <p:cond delay="0"/>
                                  </p:stCondLst>
                                  <p:childTnLst>
                                    <p:set>
                                      <p:cBhvr>
                                        <p:cTn id="25" dur="1" fill="hold">
                                          <p:stCondLst>
                                            <p:cond delay="0"/>
                                          </p:stCondLst>
                                        </p:cTn>
                                        <p:tgtEl>
                                          <p:spTgt spid="65"/>
                                        </p:tgtEl>
                                        <p:attrNameLst>
                                          <p:attrName>style.visibility</p:attrName>
                                        </p:attrNameLst>
                                      </p:cBhvr>
                                      <p:to>
                                        <p:strVal val="visible"/>
                                      </p:to>
                                    </p:set>
                                    <p:animEffect transition="in" filter="fade">
                                      <p:cBhvr>
                                        <p:cTn id="26" dur="500"/>
                                        <p:tgtEl>
                                          <p:spTgt spid="65"/>
                                        </p:tgtEl>
                                      </p:cBhvr>
                                    </p:animEffect>
                                  </p:childTnLst>
                                </p:cTn>
                              </p:par>
                            </p:childTnLst>
                          </p:cTn>
                        </p:par>
                        <p:par>
                          <p:cTn id="27" fill="hold">
                            <p:stCondLst>
                              <p:cond delay="3000"/>
                            </p:stCondLst>
                            <p:childTnLst>
                              <p:par>
                                <p:cTn id="28" presetID="10" presetClass="entr" presetSubtype="0" fill="hold" grpId="0" nodeType="afterEffect">
                                  <p:stCondLst>
                                    <p:cond delay="0"/>
                                  </p:stCondLst>
                                  <p:childTnLst>
                                    <p:set>
                                      <p:cBhvr>
                                        <p:cTn id="29" dur="1" fill="hold">
                                          <p:stCondLst>
                                            <p:cond delay="0"/>
                                          </p:stCondLst>
                                        </p:cTn>
                                        <p:tgtEl>
                                          <p:spTgt spid="66"/>
                                        </p:tgtEl>
                                        <p:attrNameLst>
                                          <p:attrName>style.visibility</p:attrName>
                                        </p:attrNameLst>
                                      </p:cBhvr>
                                      <p:to>
                                        <p:strVal val="visible"/>
                                      </p:to>
                                    </p:set>
                                    <p:animEffect transition="in" filter="fade">
                                      <p:cBhvr>
                                        <p:cTn id="30" dur="500"/>
                                        <p:tgtEl>
                                          <p:spTgt spid="66"/>
                                        </p:tgtEl>
                                      </p:cBhvr>
                                    </p:animEffect>
                                  </p:childTnLst>
                                </p:cTn>
                              </p:par>
                            </p:childTnLst>
                          </p:cTn>
                        </p:par>
                        <p:par>
                          <p:cTn id="31" fill="hold">
                            <p:stCondLst>
                              <p:cond delay="3500"/>
                            </p:stCondLst>
                            <p:childTnLst>
                              <p:par>
                                <p:cTn id="32" presetID="10" presetClass="entr" presetSubtype="0" fill="hold" grpId="0" nodeType="afterEffect">
                                  <p:stCondLst>
                                    <p:cond delay="0"/>
                                  </p:stCondLst>
                                  <p:childTnLst>
                                    <p:set>
                                      <p:cBhvr>
                                        <p:cTn id="33" dur="1" fill="hold">
                                          <p:stCondLst>
                                            <p:cond delay="0"/>
                                          </p:stCondLst>
                                        </p:cTn>
                                        <p:tgtEl>
                                          <p:spTgt spid="67"/>
                                        </p:tgtEl>
                                        <p:attrNameLst>
                                          <p:attrName>style.visibility</p:attrName>
                                        </p:attrNameLst>
                                      </p:cBhvr>
                                      <p:to>
                                        <p:strVal val="visible"/>
                                      </p:to>
                                    </p:set>
                                    <p:animEffect transition="in" filter="fade">
                                      <p:cBhvr>
                                        <p:cTn id="34" dur="5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animBg="1"/>
      <p:bldP spid="11" grpId="0"/>
      <p:bldP spid="56" grpId="0" animBg="1"/>
      <p:bldP spid="57" grpId="0" animBg="1"/>
      <p:bldP spid="58" grpId="0" animBg="1"/>
      <p:bldP spid="65" grpId="0" animBg="1"/>
      <p:bldP spid="66" grpId="0" animBg="1"/>
      <p:bldP spid="6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Quick and easy setup experience</a:t>
            </a:r>
          </a:p>
        </p:txBody>
      </p:sp>
      <p:sp>
        <p:nvSpPr>
          <p:cNvPr id="9" name="Rectangle 8">
            <a:extLst>
              <a:ext uri="{FF2B5EF4-FFF2-40B4-BE49-F238E27FC236}">
                <a16:creationId xmlns:a16="http://schemas.microsoft.com/office/drawing/2014/main" id="{764DD9B0-5F36-4BDB-B5AB-20F55A2D2DEE}"/>
              </a:ext>
            </a:extLst>
          </p:cNvPr>
          <p:cNvSpPr/>
          <p:nvPr/>
        </p:nvSpPr>
        <p:spPr>
          <a:xfrm>
            <a:off x="8295118" y="1865906"/>
            <a:ext cx="3694632" cy="3970318"/>
          </a:xfrm>
          <a:prstGeom prst="rect">
            <a:avLst/>
          </a:prstGeom>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282828"/>
                </a:solidFill>
                <a:effectLst/>
                <a:uLnTx/>
                <a:uFillTx/>
                <a:latin typeface="Segoe UI"/>
                <a:ea typeface="+mn-ea"/>
                <a:cs typeface="+mn-cs"/>
              </a:rPr>
              <a:t>Configure a new App type called “portal” from PowerApps home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solidFill>
                <a:srgbClr val="282828"/>
              </a:solidFill>
              <a:latin typeface="Segoe UI"/>
            </a:endParaRPr>
          </a:p>
          <a:p>
            <a:pPr marL="285750" indent="-285750">
              <a:buFont typeface="Arial" panose="020B0604020202020204" pitchFamily="34" charset="0"/>
              <a:buChar char="•"/>
            </a:pPr>
            <a:r>
              <a:rPr lang="en-US" dirty="0">
                <a:solidFill>
                  <a:srgbClr val="282828"/>
                </a:solidFill>
                <a:ea typeface="Segoe UI Semibold" charset="0"/>
                <a:cs typeface="Segoe UI Semibold" charset="0"/>
              </a:rPr>
              <a:t>Create a portal for CDS or Dynamics database</a:t>
            </a:r>
            <a:endParaRPr kumimoji="0" lang="en-US" sz="1800" b="0" i="0" u="none" strike="noStrike" kern="1200" cap="none" spc="0" normalizeH="0" baseline="0" noProof="0" dirty="0">
              <a:ln>
                <a:noFill/>
              </a:ln>
              <a:solidFill>
                <a:srgbClr val="282828"/>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82828"/>
              </a:solidFill>
              <a:effectLst/>
              <a:uLnTx/>
              <a:uFillTx/>
              <a:latin typeface="Segoe UI"/>
              <a:ea typeface="Segoe UI Semibold" charset="0"/>
              <a:cs typeface="Segoe UI Semibold"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282828"/>
                </a:solidFill>
                <a:effectLst/>
                <a:uLnTx/>
                <a:uFillTx/>
                <a:latin typeface="Segoe UI"/>
                <a:ea typeface="Segoe UI Semibold" charset="0"/>
                <a:cs typeface="Segoe UI Semibold" charset="0"/>
              </a:rPr>
              <a:t>Use a prebuilt Dynamics application template like customer self service, partner management, event management </a:t>
            </a:r>
            <a:r>
              <a:rPr kumimoji="0" lang="en-US" sz="1800" b="0" i="0" u="none" strike="noStrike" kern="1200" cap="none" spc="0" normalizeH="0" baseline="0" noProof="0" dirty="0" err="1">
                <a:ln>
                  <a:noFill/>
                </a:ln>
                <a:solidFill>
                  <a:srgbClr val="282828"/>
                </a:solidFill>
                <a:effectLst/>
                <a:uLnTx/>
                <a:uFillTx/>
                <a:latin typeface="Segoe UI"/>
                <a:ea typeface="Segoe UI Semibold" charset="0"/>
                <a:cs typeface="Segoe UI Semibold" charset="0"/>
              </a:rPr>
              <a:t>etc</a:t>
            </a:r>
            <a:r>
              <a:rPr kumimoji="0" lang="en-US" sz="1800" b="0" i="0" u="none" strike="noStrike" kern="1200" cap="none" spc="0" normalizeH="0" baseline="0" noProof="0" dirty="0">
                <a:ln>
                  <a:noFill/>
                </a:ln>
                <a:solidFill>
                  <a:srgbClr val="282828"/>
                </a:solidFill>
                <a:effectLst/>
                <a:uLnTx/>
                <a:uFillTx/>
                <a:latin typeface="Segoe UI"/>
                <a:ea typeface="Segoe UI Semibold" charset="0"/>
                <a:cs typeface="Segoe UI Semibold" charset="0"/>
              </a:rPr>
              <a:t> or create your own portal.</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solidFill>
                <a:srgbClr val="282828"/>
              </a:solidFill>
              <a:latin typeface="Segoe UI"/>
              <a:ea typeface="Segoe UI Semibold" charset="0"/>
              <a:cs typeface="Segoe UI Semibold" charset="0"/>
            </a:endParaRPr>
          </a:p>
        </p:txBody>
      </p:sp>
      <p:pic>
        <p:nvPicPr>
          <p:cNvPr id="8" name="Picture 7">
            <a:extLst>
              <a:ext uri="{FF2B5EF4-FFF2-40B4-BE49-F238E27FC236}">
                <a16:creationId xmlns:a16="http://schemas.microsoft.com/office/drawing/2014/main" id="{0E2EAC28-75FE-4BB0-BFC3-074EEE7B41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2510" y="1380219"/>
            <a:ext cx="5911577" cy="3530525"/>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pic>
        <p:nvPicPr>
          <p:cNvPr id="11" name="Picture 10">
            <a:extLst>
              <a:ext uri="{FF2B5EF4-FFF2-40B4-BE49-F238E27FC236}">
                <a16:creationId xmlns:a16="http://schemas.microsoft.com/office/drawing/2014/main" id="{7D9F4A3D-5D46-45FF-87D4-E43D0F8FDF6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43352" y="3342209"/>
            <a:ext cx="5275965" cy="3150924"/>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Tree>
    <p:extLst>
      <p:ext uri="{BB962C8B-B14F-4D97-AF65-F5344CB8AC3E}">
        <p14:creationId xmlns:p14="http://schemas.microsoft.com/office/powerpoint/2010/main" val="3437013944"/>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Easy to use Portal Designer Experience</a:t>
            </a:r>
          </a:p>
        </p:txBody>
      </p:sp>
      <p:sp>
        <p:nvSpPr>
          <p:cNvPr id="9" name="Rectangle 8">
            <a:extLst>
              <a:ext uri="{FF2B5EF4-FFF2-40B4-BE49-F238E27FC236}">
                <a16:creationId xmlns:a16="http://schemas.microsoft.com/office/drawing/2014/main" id="{764DD9B0-5F36-4BDB-B5AB-20F55A2D2DEE}"/>
              </a:ext>
            </a:extLst>
          </p:cNvPr>
          <p:cNvSpPr/>
          <p:nvPr/>
        </p:nvSpPr>
        <p:spPr>
          <a:xfrm>
            <a:off x="8295118" y="1856381"/>
            <a:ext cx="3694632" cy="3416320"/>
          </a:xfrm>
          <a:prstGeom prst="rect">
            <a:avLst/>
          </a:prstGeom>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282828"/>
                </a:solidFill>
                <a:effectLst/>
                <a:uLnTx/>
                <a:uFillTx/>
                <a:latin typeface="Segoe UI"/>
                <a:ea typeface="+mn-ea"/>
                <a:cs typeface="+mn-cs"/>
              </a:rPr>
              <a:t>Simplified Portal </a:t>
            </a:r>
            <a:r>
              <a:rPr lang="en-US" dirty="0">
                <a:solidFill>
                  <a:srgbClr val="282828"/>
                </a:solidFill>
                <a:latin typeface="Segoe UI"/>
              </a:rPr>
              <a:t>Designer</a:t>
            </a:r>
            <a:r>
              <a:rPr kumimoji="0" lang="en-US" sz="1800" b="0" i="0" u="none" strike="noStrike" kern="1200" cap="none" spc="0" normalizeH="0" baseline="0" noProof="0" dirty="0">
                <a:ln>
                  <a:noFill/>
                </a:ln>
                <a:solidFill>
                  <a:srgbClr val="282828"/>
                </a:solidFill>
                <a:effectLst/>
                <a:uLnTx/>
                <a:uFillTx/>
                <a:latin typeface="Segoe UI"/>
                <a:ea typeface="+mn-ea"/>
                <a:cs typeface="+mn-cs"/>
              </a:rPr>
              <a:t> to customize </a:t>
            </a:r>
            <a:r>
              <a:rPr lang="en-US" dirty="0">
                <a:solidFill>
                  <a:srgbClr val="282828"/>
                </a:solidFill>
                <a:latin typeface="Segoe UI"/>
              </a:rPr>
              <a:t>content of your website.</a:t>
            </a:r>
            <a:endParaRPr kumimoji="0" lang="en-US" sz="1800" b="0" i="0" u="none" strike="noStrike" kern="1200" cap="none" spc="0" normalizeH="0" baseline="0" noProof="0" dirty="0">
              <a:ln>
                <a:noFill/>
              </a:ln>
              <a:solidFill>
                <a:srgbClr val="282828"/>
              </a:solidFill>
              <a:effectLst/>
              <a:uLnTx/>
              <a:uFillTx/>
              <a:latin typeface="Segoe U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282828"/>
              </a:solidFill>
              <a:effectLst/>
              <a:uLnTx/>
              <a:uFillTx/>
              <a:latin typeface="Segoe U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282828"/>
                </a:solidFill>
                <a:effectLst/>
                <a:uLnTx/>
                <a:uFillTx/>
                <a:latin typeface="Segoe UI"/>
                <a:ea typeface="+mn-ea"/>
                <a:cs typeface="+mn-cs"/>
              </a:rPr>
              <a:t>Create and manage pages in few clicks increasing your productivity multifold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282828"/>
              </a:solidFill>
              <a:effectLst/>
              <a:uLnTx/>
              <a:uFillTx/>
              <a:latin typeface="Segoe U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282828"/>
                </a:solidFill>
                <a:effectLst/>
                <a:uLnTx/>
                <a:uFillTx/>
                <a:latin typeface="Segoe UI"/>
                <a:ea typeface="+mn-ea"/>
                <a:cs typeface="+mn-cs"/>
              </a:rPr>
              <a:t>Select predefined layouts or create your own templates (web templates)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282828"/>
              </a:solidFill>
              <a:effectLst/>
              <a:uLnTx/>
              <a:uFillTx/>
              <a:latin typeface="Segoe UI"/>
              <a:ea typeface="+mn-ea"/>
              <a:cs typeface="+mn-cs"/>
            </a:endParaRPr>
          </a:p>
        </p:txBody>
      </p:sp>
      <p:grpSp>
        <p:nvGrpSpPr>
          <p:cNvPr id="7" name="Group 6">
            <a:extLst>
              <a:ext uri="{FF2B5EF4-FFF2-40B4-BE49-F238E27FC236}">
                <a16:creationId xmlns:a16="http://schemas.microsoft.com/office/drawing/2014/main" id="{E27D3F64-E1AD-4171-B946-9D75EFC2A423}"/>
              </a:ext>
            </a:extLst>
          </p:cNvPr>
          <p:cNvGrpSpPr/>
          <p:nvPr/>
        </p:nvGrpSpPr>
        <p:grpSpPr>
          <a:xfrm>
            <a:off x="545942" y="1506933"/>
            <a:ext cx="7560226" cy="4520968"/>
            <a:chOff x="1105489" y="-412094"/>
            <a:chExt cx="10425770" cy="6234545"/>
          </a:xfrm>
        </p:grpSpPr>
        <p:pic>
          <p:nvPicPr>
            <p:cNvPr id="5" name="Picture 4">
              <a:extLst>
                <a:ext uri="{FF2B5EF4-FFF2-40B4-BE49-F238E27FC236}">
                  <a16:creationId xmlns:a16="http://schemas.microsoft.com/office/drawing/2014/main" id="{C5376834-0F83-4241-90E0-E26246BAB502}"/>
                </a:ext>
              </a:extLst>
            </p:cNvPr>
            <p:cNvPicPr>
              <a:picLocks noChangeAspect="1"/>
            </p:cNvPicPr>
            <p:nvPr/>
          </p:nvPicPr>
          <p:blipFill>
            <a:blip r:embed="rId3"/>
            <a:stretch>
              <a:fillRect/>
            </a:stretch>
          </p:blipFill>
          <p:spPr>
            <a:xfrm>
              <a:off x="1105489" y="-412094"/>
              <a:ext cx="10425770" cy="623454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Picture 5">
              <a:extLst>
                <a:ext uri="{FF2B5EF4-FFF2-40B4-BE49-F238E27FC236}">
                  <a16:creationId xmlns:a16="http://schemas.microsoft.com/office/drawing/2014/main" id="{0E10F76C-E32A-4F7F-AA5F-1D370BCAD6C5}"/>
                </a:ext>
              </a:extLst>
            </p:cNvPr>
            <p:cNvPicPr>
              <a:picLocks noChangeAspect="1"/>
            </p:cNvPicPr>
            <p:nvPr/>
          </p:nvPicPr>
          <p:blipFill>
            <a:blip r:embed="rId4"/>
            <a:stretch>
              <a:fillRect/>
            </a:stretch>
          </p:blipFill>
          <p:spPr>
            <a:xfrm>
              <a:off x="3597316" y="282037"/>
              <a:ext cx="5842807" cy="392544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2" name="Picture 11">
              <a:extLst>
                <a:ext uri="{FF2B5EF4-FFF2-40B4-BE49-F238E27FC236}">
                  <a16:creationId xmlns:a16="http://schemas.microsoft.com/office/drawing/2014/main" id="{F708297E-5961-48FF-8642-DA2E57650658}"/>
                </a:ext>
              </a:extLst>
            </p:cNvPr>
            <p:cNvPicPr>
              <a:picLocks noChangeAspect="1"/>
            </p:cNvPicPr>
            <p:nvPr/>
          </p:nvPicPr>
          <p:blipFill rotWithShape="1">
            <a:blip r:embed="rId4"/>
            <a:srcRect t="58102"/>
            <a:stretch/>
          </p:blipFill>
          <p:spPr>
            <a:xfrm>
              <a:off x="3597316" y="3858480"/>
              <a:ext cx="5842807" cy="164467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grpSp>
    </p:spTree>
    <p:extLst>
      <p:ext uri="{BB962C8B-B14F-4D97-AF65-F5344CB8AC3E}">
        <p14:creationId xmlns:p14="http://schemas.microsoft.com/office/powerpoint/2010/main" val="3156893806"/>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normAutofit/>
          </a:bodyPr>
          <a:lstStyle/>
          <a:p>
            <a:r>
              <a:rPr lang="en-US" dirty="0"/>
              <a:t>Expose your CDS/Dynamics data in few clicks!</a:t>
            </a:r>
          </a:p>
        </p:txBody>
      </p:sp>
      <p:sp>
        <p:nvSpPr>
          <p:cNvPr id="9" name="Rectangle 8">
            <a:extLst>
              <a:ext uri="{FF2B5EF4-FFF2-40B4-BE49-F238E27FC236}">
                <a16:creationId xmlns:a16="http://schemas.microsoft.com/office/drawing/2014/main" id="{764DD9B0-5F36-4BDB-B5AB-20F55A2D2DEE}"/>
              </a:ext>
            </a:extLst>
          </p:cNvPr>
          <p:cNvSpPr/>
          <p:nvPr/>
        </p:nvSpPr>
        <p:spPr>
          <a:xfrm>
            <a:off x="8295118" y="1856381"/>
            <a:ext cx="3694632" cy="4524315"/>
          </a:xfrm>
          <a:prstGeom prst="rect">
            <a:avLst/>
          </a:prstGeom>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282828"/>
                </a:solidFill>
                <a:effectLst/>
                <a:uLnTx/>
                <a:uFillTx/>
                <a:latin typeface="Segoe UI"/>
                <a:ea typeface="+mn-ea"/>
                <a:cs typeface="+mn-cs"/>
              </a:rPr>
              <a:t>Reuse Model driven app constructs like forms, views, charts, dashboards </a:t>
            </a:r>
            <a:r>
              <a:rPr kumimoji="0" lang="en-US" sz="1800" b="0" i="0" u="none" strike="noStrike" kern="1200" cap="none" spc="0" normalizeH="0" baseline="0" noProof="0" dirty="0" err="1">
                <a:ln>
                  <a:noFill/>
                </a:ln>
                <a:solidFill>
                  <a:srgbClr val="282828"/>
                </a:solidFill>
                <a:effectLst/>
                <a:uLnTx/>
                <a:uFillTx/>
                <a:latin typeface="Segoe UI"/>
                <a:ea typeface="+mn-ea"/>
                <a:cs typeface="+mn-cs"/>
              </a:rPr>
              <a:t>etc</a:t>
            </a:r>
            <a:r>
              <a:rPr kumimoji="0" lang="en-US" sz="1800" b="0" i="0" u="none" strike="noStrike" kern="1200" cap="none" spc="0" normalizeH="0" baseline="0" noProof="0" dirty="0">
                <a:ln>
                  <a:noFill/>
                </a:ln>
                <a:solidFill>
                  <a:srgbClr val="282828"/>
                </a:solidFill>
                <a:effectLst/>
                <a:uLnTx/>
                <a:uFillTx/>
                <a:latin typeface="Segoe UI"/>
                <a:ea typeface="+mn-ea"/>
                <a:cs typeface="+mn-cs"/>
              </a:rPr>
              <a:t> to surface CDS data</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82828"/>
              </a:solidFill>
              <a:effectLst/>
              <a:uLnTx/>
              <a:uFillTx/>
              <a:latin typeface="Segoe U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282828"/>
                </a:solidFill>
                <a:effectLst/>
                <a:uLnTx/>
                <a:uFillTx/>
                <a:latin typeface="Segoe UI"/>
                <a:ea typeface="+mn-ea"/>
                <a:cs typeface="+mn-cs"/>
              </a:rPr>
              <a:t>One click integration with Form and View designers to help you update/create new forms/views.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solidFill>
                <a:srgbClr val="282828"/>
              </a:solidFill>
              <a:latin typeface="Segoe UI"/>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srgbClr val="282828"/>
                </a:solidFill>
                <a:latin typeface="Segoe UI"/>
              </a:rPr>
              <a:t>Advanced form/view capabilities like CAPTCHA, geolocation, custom actions, workflow actions </a:t>
            </a:r>
            <a:r>
              <a:rPr lang="en-US" dirty="0" err="1">
                <a:solidFill>
                  <a:srgbClr val="282828"/>
                </a:solidFill>
                <a:latin typeface="Segoe UI"/>
              </a:rPr>
              <a:t>etc</a:t>
            </a:r>
            <a:endParaRPr lang="en-US" dirty="0">
              <a:solidFill>
                <a:srgbClr val="282828"/>
              </a:solidFill>
              <a:latin typeface="Segoe UI"/>
            </a:endParaRPr>
          </a:p>
          <a:p>
            <a:pPr marR="0" lvl="0" algn="l" defTabSz="914400" rtl="0" eaLnBrk="1" fontAlgn="auto" latinLnBrk="0" hangingPunct="1">
              <a:lnSpc>
                <a:spcPct val="100000"/>
              </a:lnSpc>
              <a:spcBef>
                <a:spcPts val="0"/>
              </a:spcBef>
              <a:spcAft>
                <a:spcPts val="0"/>
              </a:spcAft>
              <a:buClrTx/>
              <a:buSzTx/>
              <a:tabLst/>
              <a:defRPr/>
            </a:pPr>
            <a:endParaRPr kumimoji="0" lang="en-US" sz="1800" b="0" i="0" u="none" strike="noStrike" kern="1200" cap="none" spc="0" normalizeH="0" baseline="0" noProof="0" dirty="0">
              <a:ln>
                <a:noFill/>
              </a:ln>
              <a:solidFill>
                <a:srgbClr val="282828"/>
              </a:solidFill>
              <a:effectLst/>
              <a:uLnTx/>
              <a:uFillTx/>
              <a:latin typeface="Segoe U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solidFill>
                <a:srgbClr val="282828"/>
              </a:solidFill>
              <a:latin typeface="Segoe UI"/>
            </a:endParaRPr>
          </a:p>
          <a:p>
            <a:pPr marR="0" lvl="0" algn="l" defTabSz="914400" rtl="0" eaLnBrk="1" fontAlgn="auto" latinLnBrk="0" hangingPunct="1">
              <a:lnSpc>
                <a:spcPct val="100000"/>
              </a:lnSpc>
              <a:spcBef>
                <a:spcPts val="0"/>
              </a:spcBef>
              <a:spcAft>
                <a:spcPts val="0"/>
              </a:spcAft>
              <a:buClrTx/>
              <a:buSzTx/>
              <a:tabLst/>
              <a:defRPr/>
            </a:pPr>
            <a:endParaRPr lang="en-US" dirty="0">
              <a:solidFill>
                <a:srgbClr val="282828"/>
              </a:solidFill>
              <a:latin typeface="Segoe UI"/>
            </a:endParaRPr>
          </a:p>
        </p:txBody>
      </p:sp>
      <p:pic>
        <p:nvPicPr>
          <p:cNvPr id="4" name="Picture 3">
            <a:extLst>
              <a:ext uri="{FF2B5EF4-FFF2-40B4-BE49-F238E27FC236}">
                <a16:creationId xmlns:a16="http://schemas.microsoft.com/office/drawing/2014/main" id="{09335467-BD1E-4A70-AFE4-DA8BCFF38594}"/>
              </a:ext>
            </a:extLst>
          </p:cNvPr>
          <p:cNvPicPr>
            <a:picLocks noChangeAspect="1"/>
          </p:cNvPicPr>
          <p:nvPr/>
        </p:nvPicPr>
        <p:blipFill>
          <a:blip r:embed="rId3"/>
          <a:stretch>
            <a:fillRect/>
          </a:stretch>
        </p:blipFill>
        <p:spPr>
          <a:xfrm>
            <a:off x="473881" y="1582477"/>
            <a:ext cx="7821237" cy="4378655"/>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2744292524"/>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Extend to multiple audiences</a:t>
            </a:r>
          </a:p>
        </p:txBody>
      </p:sp>
      <p:sp>
        <p:nvSpPr>
          <p:cNvPr id="9" name="Rectangle 8">
            <a:extLst>
              <a:ext uri="{FF2B5EF4-FFF2-40B4-BE49-F238E27FC236}">
                <a16:creationId xmlns:a16="http://schemas.microsoft.com/office/drawing/2014/main" id="{764DD9B0-5F36-4BDB-B5AB-20F55A2D2DEE}"/>
              </a:ext>
            </a:extLst>
          </p:cNvPr>
          <p:cNvSpPr/>
          <p:nvPr/>
        </p:nvSpPr>
        <p:spPr>
          <a:xfrm>
            <a:off x="8300373" y="1052340"/>
            <a:ext cx="3694632" cy="4801314"/>
          </a:xfrm>
          <a:prstGeom prst="rect">
            <a:avLst/>
          </a:prstGeom>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282828"/>
                </a:solidFill>
                <a:effectLst/>
                <a:uLnTx/>
                <a:uFillTx/>
                <a:latin typeface="Segoe UI"/>
                <a:ea typeface="+mn-ea"/>
                <a:cs typeface="+mn-cs"/>
              </a:rPr>
              <a:t>Create Portals for users outside your organizations as well as internal employees.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82828"/>
              </a:solidFill>
              <a:effectLst/>
              <a:uLnTx/>
              <a:uFillTx/>
              <a:latin typeface="Segoe U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282828"/>
                </a:solidFill>
                <a:effectLst/>
                <a:uLnTx/>
                <a:uFillTx/>
                <a:latin typeface="Segoe UI"/>
                <a:ea typeface="+mn-ea"/>
                <a:cs typeface="+mn-cs"/>
              </a:rPr>
              <a:t>Enable a variety of commercial login providers like Microsoft Account, LinkedIn, Facebook as well as enterprise Identity Providers like Azure AD B2C, </a:t>
            </a:r>
            <a:r>
              <a:rPr kumimoji="0" lang="en-US" sz="1800" b="0" i="0" u="none" strike="noStrike" kern="1200" cap="none" spc="0" normalizeH="0" baseline="0" noProof="0" dirty="0" err="1">
                <a:ln>
                  <a:noFill/>
                </a:ln>
                <a:solidFill>
                  <a:srgbClr val="282828"/>
                </a:solidFill>
                <a:effectLst/>
                <a:uLnTx/>
                <a:uFillTx/>
                <a:latin typeface="Segoe UI"/>
                <a:ea typeface="+mn-ea"/>
                <a:cs typeface="+mn-cs"/>
              </a:rPr>
              <a:t>Okta</a:t>
            </a:r>
            <a:r>
              <a:rPr kumimoji="0" lang="en-US" sz="1800" b="0" i="0" u="none" strike="noStrike" kern="1200" cap="none" spc="0" normalizeH="0" baseline="0" noProof="0" dirty="0">
                <a:ln>
                  <a:noFill/>
                </a:ln>
                <a:solidFill>
                  <a:srgbClr val="282828"/>
                </a:solidFill>
                <a:effectLst/>
                <a:uLnTx/>
                <a:uFillTx/>
                <a:latin typeface="Segoe UI"/>
                <a:ea typeface="+mn-ea"/>
                <a:cs typeface="+mn-cs"/>
              </a:rPr>
              <a:t>, Auth0 etc.</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82828"/>
              </a:solidFill>
              <a:effectLst/>
              <a:uLnTx/>
              <a:uFillTx/>
              <a:latin typeface="Segoe U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282828"/>
                </a:solidFill>
                <a:effectLst/>
                <a:uLnTx/>
                <a:uFillTx/>
                <a:latin typeface="Segoe UI"/>
                <a:ea typeface="+mn-ea"/>
                <a:cs typeface="+mn-cs"/>
              </a:rPr>
              <a:t>Enable Self Service Registration for end users or extend it to select users.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solidFill>
                <a:srgbClr val="282828"/>
              </a:solidFill>
              <a:latin typeface="Segoe UI"/>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282828"/>
                </a:solidFill>
                <a:effectLst/>
                <a:uLnTx/>
                <a:uFillTx/>
                <a:latin typeface="Segoe UI"/>
                <a:ea typeface="+mn-ea"/>
                <a:cs typeface="+mn-cs"/>
              </a:rPr>
              <a:t>Enable Anonymous access for select content.</a:t>
            </a:r>
            <a:endParaRPr lang="en-US" dirty="0">
              <a:solidFill>
                <a:srgbClr val="282828"/>
              </a:solidFill>
              <a:latin typeface="Segoe UI"/>
            </a:endParaRPr>
          </a:p>
        </p:txBody>
      </p:sp>
      <p:pic>
        <p:nvPicPr>
          <p:cNvPr id="4" name="Picture 3">
            <a:extLst>
              <a:ext uri="{FF2B5EF4-FFF2-40B4-BE49-F238E27FC236}">
                <a16:creationId xmlns:a16="http://schemas.microsoft.com/office/drawing/2014/main" id="{09335467-BD1E-4A70-AFE4-DA8BCFF3859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60826" y="1350526"/>
            <a:ext cx="7275718" cy="4378655"/>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pic>
        <p:nvPicPr>
          <p:cNvPr id="3" name="Picture 2">
            <a:extLst>
              <a:ext uri="{FF2B5EF4-FFF2-40B4-BE49-F238E27FC236}">
                <a16:creationId xmlns:a16="http://schemas.microsoft.com/office/drawing/2014/main" id="{81075F09-F320-4C7A-95AC-5CC3480A8C2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229914" y="2887151"/>
            <a:ext cx="6043448" cy="360572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321822329"/>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normAutofit/>
          </a:bodyPr>
          <a:lstStyle/>
          <a:p>
            <a:r>
              <a:rPr lang="en-US" dirty="0"/>
              <a:t>Create Pixel perfect, responsive and multilingual sites</a:t>
            </a:r>
          </a:p>
        </p:txBody>
      </p:sp>
      <p:sp>
        <p:nvSpPr>
          <p:cNvPr id="9" name="Rectangle 8">
            <a:extLst>
              <a:ext uri="{FF2B5EF4-FFF2-40B4-BE49-F238E27FC236}">
                <a16:creationId xmlns:a16="http://schemas.microsoft.com/office/drawing/2014/main" id="{764DD9B0-5F36-4BDB-B5AB-20F55A2D2DEE}"/>
              </a:ext>
            </a:extLst>
          </p:cNvPr>
          <p:cNvSpPr/>
          <p:nvPr/>
        </p:nvSpPr>
        <p:spPr>
          <a:xfrm>
            <a:off x="8300373" y="1052340"/>
            <a:ext cx="3694632" cy="5632311"/>
          </a:xfrm>
          <a:prstGeom prst="rect">
            <a:avLst/>
          </a:prstGeom>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282828"/>
                </a:solidFill>
                <a:effectLst/>
                <a:uLnTx/>
                <a:uFillTx/>
                <a:latin typeface="Segoe UI"/>
                <a:ea typeface="+mn-ea"/>
                <a:cs typeface="+mn-cs"/>
              </a:rPr>
              <a:t>Create pixel perfect websites using your own </a:t>
            </a:r>
            <a:r>
              <a:rPr kumimoji="0" lang="en-US" sz="1800" b="0" i="0" u="none" strike="noStrike" kern="1200" cap="none" spc="0" normalizeH="0" baseline="0" noProof="0" dirty="0" err="1">
                <a:ln>
                  <a:noFill/>
                </a:ln>
                <a:solidFill>
                  <a:srgbClr val="282828"/>
                </a:solidFill>
                <a:effectLst/>
                <a:uLnTx/>
                <a:uFillTx/>
                <a:latin typeface="Segoe UI"/>
                <a:ea typeface="+mn-ea"/>
                <a:cs typeface="+mn-cs"/>
              </a:rPr>
              <a:t>css</a:t>
            </a:r>
            <a:r>
              <a:rPr kumimoji="0" lang="en-US" sz="1800" b="0" i="0" u="none" strike="noStrike" kern="1200" cap="none" spc="0" normalizeH="0" baseline="0" noProof="0" dirty="0">
                <a:ln>
                  <a:noFill/>
                </a:ln>
                <a:solidFill>
                  <a:srgbClr val="282828"/>
                </a:solidFill>
                <a:effectLst/>
                <a:uLnTx/>
                <a:uFillTx/>
                <a:latin typeface="Segoe UI"/>
                <a:ea typeface="+mn-ea"/>
                <a:cs typeface="+mn-cs"/>
              </a:rPr>
              <a:t> or inline styles.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82828"/>
              </a:solidFill>
              <a:effectLst/>
              <a:uLnTx/>
              <a:uFillTx/>
              <a:latin typeface="Segoe U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282828"/>
                </a:solidFill>
                <a:effectLst/>
                <a:uLnTx/>
                <a:uFillTx/>
                <a:latin typeface="Segoe UI"/>
                <a:ea typeface="+mn-ea"/>
                <a:cs typeface="+mn-cs"/>
              </a:rPr>
              <a:t>Use bootstrap themes to create responsive sites which work on every surface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82828"/>
              </a:solidFill>
              <a:effectLst/>
              <a:uLnTx/>
              <a:uFillTx/>
              <a:latin typeface="Segoe U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282828"/>
                </a:solidFill>
                <a:effectLst/>
                <a:uLnTx/>
                <a:uFillTx/>
                <a:latin typeface="Segoe UI"/>
                <a:ea typeface="+mn-ea"/>
                <a:cs typeface="+mn-cs"/>
              </a:rPr>
              <a:t>Supports 43 base CDS languages (everything except RTL).</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282828"/>
              </a:solidFill>
              <a:effectLst/>
              <a:uLnTx/>
              <a:uFillTx/>
              <a:latin typeface="Segoe U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srgbClr val="282828"/>
                </a:solidFill>
                <a:latin typeface="Segoe UI"/>
              </a:rPr>
              <a:t>Supports</a:t>
            </a:r>
            <a:r>
              <a:rPr kumimoji="0" lang="en-US" sz="1800" b="0" i="0" u="none" strike="noStrike" kern="1200" cap="none" spc="0" normalizeH="0" baseline="0" noProof="0" dirty="0">
                <a:ln>
                  <a:noFill/>
                </a:ln>
                <a:solidFill>
                  <a:srgbClr val="282828"/>
                </a:solidFill>
                <a:effectLst/>
                <a:uLnTx/>
                <a:uFillTx/>
                <a:latin typeface="Segoe UI"/>
                <a:ea typeface="+mn-ea"/>
                <a:cs typeface="+mn-cs"/>
              </a:rPr>
              <a:t> language variations (like English(UK), French(Canadian) </a:t>
            </a:r>
            <a:r>
              <a:rPr kumimoji="0" lang="en-US" sz="1800" b="0" i="0" u="none" strike="noStrike" kern="1200" cap="none" spc="0" normalizeH="0" baseline="0" noProof="0" dirty="0" err="1">
                <a:ln>
                  <a:noFill/>
                </a:ln>
                <a:solidFill>
                  <a:srgbClr val="282828"/>
                </a:solidFill>
                <a:effectLst/>
                <a:uLnTx/>
                <a:uFillTx/>
                <a:latin typeface="Segoe UI"/>
                <a:ea typeface="+mn-ea"/>
                <a:cs typeface="+mn-cs"/>
              </a:rPr>
              <a:t>etc</a:t>
            </a:r>
            <a:r>
              <a:rPr kumimoji="0" lang="en-US" sz="1800" b="0" i="0" u="none" strike="noStrike" kern="1200" cap="none" spc="0" normalizeH="0" baseline="0" noProof="0" dirty="0">
                <a:ln>
                  <a:noFill/>
                </a:ln>
                <a:solidFill>
                  <a:srgbClr val="282828"/>
                </a:solidFill>
                <a:effectLst/>
                <a:uLnTx/>
                <a:uFillTx/>
                <a:latin typeface="Segoe UI"/>
                <a:ea typeface="+mn-ea"/>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solidFill>
                <a:srgbClr val="282828"/>
              </a:solidFill>
              <a:latin typeface="Segoe UI"/>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282828"/>
                </a:solidFill>
                <a:effectLst/>
                <a:uLnTx/>
                <a:uFillTx/>
                <a:latin typeface="Segoe UI"/>
                <a:ea typeface="+mn-ea"/>
                <a:cs typeface="+mn-cs"/>
              </a:rPr>
              <a:t>Fully accessible controls conforming to various standards.</a:t>
            </a:r>
          </a:p>
          <a:p>
            <a:pPr marR="0" lvl="0" algn="l" defTabSz="914400" rtl="0" eaLnBrk="1" fontAlgn="auto" latinLnBrk="0" hangingPunct="1">
              <a:lnSpc>
                <a:spcPct val="100000"/>
              </a:lnSpc>
              <a:spcBef>
                <a:spcPts val="0"/>
              </a:spcBef>
              <a:spcAft>
                <a:spcPts val="0"/>
              </a:spcAft>
              <a:buClrTx/>
              <a:buSzTx/>
              <a:tabLst/>
              <a:defRPr/>
            </a:pPr>
            <a:endParaRPr lang="en-US" dirty="0">
              <a:solidFill>
                <a:srgbClr val="282828"/>
              </a:solidFill>
              <a:latin typeface="Segoe UI"/>
            </a:endParaRPr>
          </a:p>
        </p:txBody>
      </p:sp>
      <p:pic>
        <p:nvPicPr>
          <p:cNvPr id="4" name="Picture 3">
            <a:extLst>
              <a:ext uri="{FF2B5EF4-FFF2-40B4-BE49-F238E27FC236}">
                <a16:creationId xmlns:a16="http://schemas.microsoft.com/office/drawing/2014/main" id="{09335467-BD1E-4A70-AFE4-DA8BCFF3859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692322" y="978164"/>
            <a:ext cx="6189054" cy="3712597"/>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pic>
        <p:nvPicPr>
          <p:cNvPr id="3" name="Picture 2">
            <a:extLst>
              <a:ext uri="{FF2B5EF4-FFF2-40B4-BE49-F238E27FC236}">
                <a16:creationId xmlns:a16="http://schemas.microsoft.com/office/drawing/2014/main" id="{81075F09-F320-4C7A-95AC-5CC3480A8C2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740689" y="3868495"/>
            <a:ext cx="1420244" cy="2570175"/>
          </a:xfrm>
          <a:prstGeom prst="rect">
            <a:avLst/>
          </a:prstGeom>
          <a:ln w="127000" cap="sq">
            <a:solidFill>
              <a:srgbClr val="000000"/>
            </a:solidFill>
            <a:miter lim="800000"/>
          </a:ln>
          <a:effectLst>
            <a:outerShdw blurRad="57150" dist="50800" dir="2700000" algn="tl" rotWithShape="0">
              <a:srgbClr val="000000">
                <a:alpha val="40000"/>
              </a:srgbClr>
            </a:outerShdw>
          </a:effectLst>
        </p:spPr>
      </p:pic>
      <p:pic>
        <p:nvPicPr>
          <p:cNvPr id="5" name="Picture 4">
            <a:extLst>
              <a:ext uri="{FF2B5EF4-FFF2-40B4-BE49-F238E27FC236}">
                <a16:creationId xmlns:a16="http://schemas.microsoft.com/office/drawing/2014/main" id="{C87A5B63-9348-4FCD-9570-40829B1AD7B8}"/>
              </a:ext>
            </a:extLst>
          </p:cNvPr>
          <p:cNvPicPr>
            <a:picLocks noChangeAspect="1"/>
          </p:cNvPicPr>
          <p:nvPr/>
        </p:nvPicPr>
        <p:blipFill>
          <a:blip r:embed="rId5"/>
          <a:stretch>
            <a:fillRect/>
          </a:stretch>
        </p:blipFill>
        <p:spPr>
          <a:xfrm>
            <a:off x="555928" y="2707741"/>
            <a:ext cx="4330639" cy="259605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824547560"/>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Profile Management and Security Model</a:t>
            </a:r>
          </a:p>
        </p:txBody>
      </p:sp>
      <p:sp>
        <p:nvSpPr>
          <p:cNvPr id="9" name="Rectangle 8">
            <a:extLst>
              <a:ext uri="{FF2B5EF4-FFF2-40B4-BE49-F238E27FC236}">
                <a16:creationId xmlns:a16="http://schemas.microsoft.com/office/drawing/2014/main" id="{764DD9B0-5F36-4BDB-B5AB-20F55A2D2DEE}"/>
              </a:ext>
            </a:extLst>
          </p:cNvPr>
          <p:cNvSpPr/>
          <p:nvPr/>
        </p:nvSpPr>
        <p:spPr>
          <a:xfrm>
            <a:off x="8300374" y="1456877"/>
            <a:ext cx="3694632" cy="4247317"/>
          </a:xfrm>
          <a:prstGeom prst="rect">
            <a:avLst/>
          </a:prstGeom>
        </p:spPr>
        <p:txBody>
          <a:bodyPr wrap="square">
            <a:spAutoFit/>
          </a:bodyPr>
          <a:lstStyle/>
          <a:p>
            <a:pPr marL="285750" indent="-285750">
              <a:buFont typeface="Arial" panose="020B0604020202020204" pitchFamily="34" charset="0"/>
              <a:buChar char="•"/>
            </a:pPr>
            <a:r>
              <a:rPr lang="en-US" dirty="0">
                <a:solidFill>
                  <a:srgbClr val="282828"/>
                </a:solidFill>
              </a:rPr>
              <a:t>All Portal users are modelled as contacts in CDS database.</a:t>
            </a:r>
          </a:p>
          <a:p>
            <a:pPr marL="285750" indent="-285750">
              <a:buFont typeface="Arial" panose="020B0604020202020204" pitchFamily="34" charset="0"/>
              <a:buChar char="•"/>
            </a:pPr>
            <a:endParaRPr lang="en-US" dirty="0">
              <a:solidFill>
                <a:srgbClr val="282828"/>
              </a:solidFill>
            </a:endParaRPr>
          </a:p>
          <a:p>
            <a:pPr marL="285750" indent="-285750">
              <a:buFont typeface="Arial" panose="020B0604020202020204" pitchFamily="34" charset="0"/>
              <a:buChar char="•"/>
            </a:pPr>
            <a:r>
              <a:rPr lang="en-US" dirty="0">
                <a:solidFill>
                  <a:srgbClr val="282828"/>
                </a:solidFill>
              </a:rPr>
              <a:t>Contact/Account based security model optimized for B2C as well as B2B interactions.</a:t>
            </a:r>
          </a:p>
          <a:p>
            <a:pPr marR="0" lvl="0" algn="l" defTabSz="914400" rtl="0" eaLnBrk="1" fontAlgn="auto" latinLnBrk="0" hangingPunct="1">
              <a:lnSpc>
                <a:spcPct val="100000"/>
              </a:lnSpc>
              <a:spcBef>
                <a:spcPts val="0"/>
              </a:spcBef>
              <a:spcAft>
                <a:spcPts val="0"/>
              </a:spcAft>
              <a:buClrTx/>
              <a:buSzTx/>
              <a:tabLst/>
              <a:defRPr/>
            </a:pPr>
            <a:endParaRPr lang="en-US" dirty="0">
              <a:solidFill>
                <a:srgbClr val="282828"/>
              </a:solidFill>
              <a:latin typeface="Segoe UI"/>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srgbClr val="282828"/>
                </a:solidFill>
                <a:latin typeface="Segoe UI"/>
              </a:rPr>
              <a:t>Self Service Profile Management right within the portal.</a:t>
            </a:r>
            <a:endParaRPr kumimoji="0" lang="en-US" sz="1800" b="0" i="0" u="none" strike="noStrike" kern="1200" cap="none" spc="0" normalizeH="0" baseline="0" noProof="0" dirty="0">
              <a:ln>
                <a:noFill/>
              </a:ln>
              <a:solidFill>
                <a:srgbClr val="282828"/>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82828"/>
              </a:solidFill>
              <a:effectLst/>
              <a:uLnTx/>
              <a:uFillTx/>
              <a:latin typeface="Segoe U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282828"/>
                </a:solidFill>
                <a:effectLst/>
                <a:uLnTx/>
                <a:uFillTx/>
                <a:latin typeface="Segoe UI"/>
                <a:ea typeface="+mn-ea"/>
                <a:cs typeface="+mn-cs"/>
              </a:rPr>
              <a:t>Allow users to link identities from multiple identity providers.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82828"/>
              </a:solidFill>
              <a:effectLst/>
              <a:uLnTx/>
              <a:uFillTx/>
              <a:latin typeface="Segoe UI"/>
              <a:ea typeface="+mn-ea"/>
              <a:cs typeface="+mn-cs"/>
            </a:endParaRPr>
          </a:p>
        </p:txBody>
      </p:sp>
      <p:pic>
        <p:nvPicPr>
          <p:cNvPr id="4" name="Picture 3">
            <a:extLst>
              <a:ext uri="{FF2B5EF4-FFF2-40B4-BE49-F238E27FC236}">
                <a16:creationId xmlns:a16="http://schemas.microsoft.com/office/drawing/2014/main" id="{09335467-BD1E-4A70-AFE4-DA8BCFF3859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31428" y="1456877"/>
            <a:ext cx="7275718" cy="436102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3" name="Picture 2">
            <a:extLst>
              <a:ext uri="{FF2B5EF4-FFF2-40B4-BE49-F238E27FC236}">
                <a16:creationId xmlns:a16="http://schemas.microsoft.com/office/drawing/2014/main" id="{81075F09-F320-4C7A-95AC-5CC3480A8C2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949185" y="3637389"/>
            <a:ext cx="5240204" cy="311022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290872183"/>
      </p:ext>
    </p:extLst>
  </p:cSld>
  <p:clrMapOvr>
    <a:masterClrMapping/>
  </p:clrMapOvr>
  <p:transition>
    <p:fade/>
  </p:transition>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10903</TotalTime>
  <Words>1234</Words>
  <Application>Microsoft Office PowerPoint</Application>
  <PresentationFormat>Widescreen</PresentationFormat>
  <Paragraphs>148</Paragraphs>
  <Slides>20</Slides>
  <Notes>13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20</vt:i4>
      </vt:variant>
    </vt:vector>
  </HeadingPairs>
  <TitlesOfParts>
    <vt:vector size="28" baseType="lpstr">
      <vt:lpstr>Arial</vt:lpstr>
      <vt:lpstr>Calibri</vt:lpstr>
      <vt:lpstr>Calibri Light</vt:lpstr>
      <vt:lpstr>Segoe UI</vt:lpstr>
      <vt:lpstr>Segoe UI Light</vt:lpstr>
      <vt:lpstr>Segoe UI Semibold</vt:lpstr>
      <vt:lpstr>SegoeUI</vt:lpstr>
      <vt:lpstr>Office Theme</vt:lpstr>
      <vt:lpstr>Self Service with Power Apps Portals</vt:lpstr>
      <vt:lpstr>Introduction</vt:lpstr>
      <vt:lpstr>Portals momentum </vt:lpstr>
      <vt:lpstr>Quick and easy setup experience</vt:lpstr>
      <vt:lpstr>Easy to use Portal Designer Experience</vt:lpstr>
      <vt:lpstr>Expose your CDS/Dynamics data in few clicks!</vt:lpstr>
      <vt:lpstr>Extend to multiple audiences</vt:lpstr>
      <vt:lpstr>Create Pixel perfect, responsive and multilingual sites</vt:lpstr>
      <vt:lpstr>Profile Management and Security Model</vt:lpstr>
      <vt:lpstr>Integrate with other Microsoft Services</vt:lpstr>
      <vt:lpstr>Pro dev Extensibility and Governance</vt:lpstr>
      <vt:lpstr>What’s New</vt:lpstr>
      <vt:lpstr>Coming soon – Wave 1</vt:lpstr>
      <vt:lpstr>Power BI Embedded component in portal designer</vt:lpstr>
      <vt:lpstr>Simplified portal identity provider configuration</vt:lpstr>
      <vt:lpstr>Power Apps Portal Tools – Admin Center</vt:lpstr>
      <vt:lpstr>Power Apps Portal Tools – Management App</vt:lpstr>
      <vt:lpstr>Power Apps Portal Tools – Design Studio</vt:lpstr>
      <vt:lpstr>Learning Resources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Nadeeja Bomiriya</dc:creator>
  <cp:lastModifiedBy>Eugene Van Staden</cp:lastModifiedBy>
  <cp:revision>218</cp:revision>
  <dcterms:created xsi:type="dcterms:W3CDTF">2017-07-13T21:26:06Z</dcterms:created>
  <dcterms:modified xsi:type="dcterms:W3CDTF">2020-02-14T20:32:54Z</dcterms:modified>
</cp:coreProperties>
</file>